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94" r:id="rId3"/>
    <p:sldId id="295" r:id="rId4"/>
    <p:sldId id="296" r:id="rId5"/>
    <p:sldId id="297" r:id="rId6"/>
    <p:sldId id="298" r:id="rId7"/>
    <p:sldId id="299" r:id="rId8"/>
    <p:sldId id="300" r:id="rId9"/>
    <p:sldId id="301" r:id="rId10"/>
    <p:sldId id="302" r:id="rId11"/>
    <p:sldId id="303" r:id="rId12"/>
    <p:sldId id="262" r:id="rId1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as" initials="g" lastIdx="1" clrIdx="0">
    <p:extLst>
      <p:ext uri="{19B8F6BF-5375-455C-9EA6-DF929625EA0E}">
        <p15:presenceInfo xmlns:p15="http://schemas.microsoft.com/office/powerpoint/2012/main" userId="ghaas" providerId="None"/>
      </p:ext>
    </p:extLst>
  </p:cmAuthor>
  <p:cmAuthor id="2" name="Gene Haas" initials="GH" lastIdx="5" clrIdx="1">
    <p:extLst>
      <p:ext uri="{19B8F6BF-5375-455C-9EA6-DF929625EA0E}">
        <p15:presenceInfo xmlns:p15="http://schemas.microsoft.com/office/powerpoint/2012/main" userId="Gene Ha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5503" autoAdjust="0"/>
  </p:normalViewPr>
  <p:slideViewPr>
    <p:cSldViewPr snapToGrid="0">
      <p:cViewPr varScale="1">
        <p:scale>
          <a:sx n="87" d="100"/>
          <a:sy n="87" d="100"/>
        </p:scale>
        <p:origin x="307" y="67"/>
      </p:cViewPr>
      <p:guideLst/>
    </p:cSldViewPr>
  </p:slideViewPr>
  <p:outlineViewPr>
    <p:cViewPr>
      <p:scale>
        <a:sx n="33" d="100"/>
        <a:sy n="33" d="100"/>
      </p:scale>
      <p:origin x="0" y="-124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0BED-D5FF-4665-B549-4F6DA28887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B7D31C-116B-43D8-8E23-5EAB53D92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E8F3BD6-7CBE-4AB7-B7CB-ADFEF0EA79ED}"/>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5" name="Footer Placeholder 4">
            <a:extLst>
              <a:ext uri="{FF2B5EF4-FFF2-40B4-BE49-F238E27FC236}">
                <a16:creationId xmlns:a16="http://schemas.microsoft.com/office/drawing/2014/main" id="{30EF1770-46BC-4F37-89E4-8D295C924E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B30910-6F55-4246-B179-78DFF783A0C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414023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D840-2A2B-4B0B-8EFB-8EA50D1314A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07C907-34D1-4B78-BD56-51D6A14318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B1FA350-2DD6-4B29-96D3-993C04BD3298}"/>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5" name="Footer Placeholder 4">
            <a:extLst>
              <a:ext uri="{FF2B5EF4-FFF2-40B4-BE49-F238E27FC236}">
                <a16:creationId xmlns:a16="http://schemas.microsoft.com/office/drawing/2014/main" id="{CB649BDD-644F-4DD6-9346-1174BBE02E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B95955-03F7-4ECF-9280-02DB82141810}"/>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0866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BAECF-56DD-4290-8A1E-29C791344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6C03DB1-7C66-461D-9749-ABEFBF8B1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C103C-035A-4B26-8E8F-658DB0670DEF}"/>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5" name="Footer Placeholder 4">
            <a:extLst>
              <a:ext uri="{FF2B5EF4-FFF2-40B4-BE49-F238E27FC236}">
                <a16:creationId xmlns:a16="http://schemas.microsoft.com/office/drawing/2014/main" id="{5BC910D2-F0C2-4781-8DA4-ADD22CFA9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4411A2-E76E-4827-9CE5-6441954D23C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56072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B0A9B-2FA8-49D0-98AF-28979D17D5B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CBDCCA-00CE-4198-82A4-E20630BC7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4C578C-FE08-4426-B4D6-EBCC94325F3E}"/>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5" name="Footer Placeholder 4">
            <a:extLst>
              <a:ext uri="{FF2B5EF4-FFF2-40B4-BE49-F238E27FC236}">
                <a16:creationId xmlns:a16="http://schemas.microsoft.com/office/drawing/2014/main" id="{5B5713CE-875D-4531-9EAF-3E52F3FDED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2CD555-07B0-4342-8DB2-DC5CD5C7522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4800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D76E8-40D5-43C6-AA2D-5E899990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CB20CD-742A-4B9A-AAF2-915272D5B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4C4901-13E1-4DCB-943A-D375243C447D}"/>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5" name="Footer Placeholder 4">
            <a:extLst>
              <a:ext uri="{FF2B5EF4-FFF2-40B4-BE49-F238E27FC236}">
                <a16:creationId xmlns:a16="http://schemas.microsoft.com/office/drawing/2014/main" id="{473DA35E-448D-4604-A1A8-08709A927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A6A250-01A4-47FC-8452-CBA22FC6DEA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0586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2331-5BD4-4937-82B2-C9DB06D553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22AF1F-098F-4419-87E0-27FE08F96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5133CC9-9F2A-4576-9915-37A2EE143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D5BD543-DB06-4DE6-8371-5FA7B68333A3}"/>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6" name="Footer Placeholder 5">
            <a:extLst>
              <a:ext uri="{FF2B5EF4-FFF2-40B4-BE49-F238E27FC236}">
                <a16:creationId xmlns:a16="http://schemas.microsoft.com/office/drawing/2014/main" id="{0B7B483D-B7DE-4E4A-9A49-83F37D765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86927F-B076-4D65-B87B-E41150C472F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815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B166-144D-4E86-8527-91ECAA40386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63A39A-AE36-4FF7-85B0-BED2C65E9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DEDC9-3F49-4803-96C3-9115B6007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8258E7-ADD4-4943-BCEB-578E8DA7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E9D2F-69F2-4C97-989D-18C0C00A3E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9F20F62-6CA5-4A2B-B1C4-60401F3F203F}"/>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8" name="Footer Placeholder 7">
            <a:extLst>
              <a:ext uri="{FF2B5EF4-FFF2-40B4-BE49-F238E27FC236}">
                <a16:creationId xmlns:a16="http://schemas.microsoft.com/office/drawing/2014/main" id="{9B138049-4D1E-4EFF-852A-A5B4F6B2D7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08016C-4207-4721-B25D-3D7278E8272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3744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B3464-4BBE-4286-BBC4-211D4F9701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5E9D05-3C1D-4D09-8E47-CA34FF08F796}"/>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4" name="Footer Placeholder 3">
            <a:extLst>
              <a:ext uri="{FF2B5EF4-FFF2-40B4-BE49-F238E27FC236}">
                <a16:creationId xmlns:a16="http://schemas.microsoft.com/office/drawing/2014/main" id="{CCBDE331-B0D8-4072-BCBD-362460591F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A0BEAB-993C-4001-95FE-9A1AECB2CBA7}"/>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1352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B9CAB-6938-4A29-8378-E9A158353ECC}"/>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3" name="Footer Placeholder 2">
            <a:extLst>
              <a:ext uri="{FF2B5EF4-FFF2-40B4-BE49-F238E27FC236}">
                <a16:creationId xmlns:a16="http://schemas.microsoft.com/office/drawing/2014/main" id="{16FBC87F-14A5-4CD9-A83F-D83FFA9D3F9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5C2600-B7A9-44B0-9401-8C5074E0D21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8228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5D50-3776-46BA-9462-7B3BD08D1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4BC8EF2-3301-4F0F-9612-059080568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C95F43-AFF2-4C37-BE8C-0B6CE300A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B681-1EB6-4B55-9ABB-83DC7759590E}"/>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6" name="Footer Placeholder 5">
            <a:extLst>
              <a:ext uri="{FF2B5EF4-FFF2-40B4-BE49-F238E27FC236}">
                <a16:creationId xmlns:a16="http://schemas.microsoft.com/office/drawing/2014/main" id="{E7E3AF52-B54C-4FA8-90AA-9583B09161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F12A92-EAF5-431F-902F-2FBBD5536611}"/>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39558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34B-1605-4F08-8B28-F9582DDF4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DD8CC4B-13ED-4760-8C8F-58641B593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99E70A4-CF48-4BA3-BAB2-59FFC167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94435-DBAE-4F81-B492-4A34AA5C24B4}"/>
              </a:ext>
            </a:extLst>
          </p:cNvPr>
          <p:cNvSpPr>
            <a:spLocks noGrp="1"/>
          </p:cNvSpPr>
          <p:nvPr>
            <p:ph type="dt" sz="half" idx="10"/>
          </p:nvPr>
        </p:nvSpPr>
        <p:spPr/>
        <p:txBody>
          <a:bodyPr/>
          <a:lstStyle/>
          <a:p>
            <a:fld id="{3D0CFCA5-AD13-4B6D-8FAA-5E3CC57D32DE}" type="datetimeFigureOut">
              <a:rPr lang="en-US" smtClean="0"/>
              <a:t>10/13/2022</a:t>
            </a:fld>
            <a:endParaRPr lang="en-US" dirty="0"/>
          </a:p>
        </p:txBody>
      </p:sp>
      <p:sp>
        <p:nvSpPr>
          <p:cNvPr id="6" name="Footer Placeholder 5">
            <a:extLst>
              <a:ext uri="{FF2B5EF4-FFF2-40B4-BE49-F238E27FC236}">
                <a16:creationId xmlns:a16="http://schemas.microsoft.com/office/drawing/2014/main" id="{73D921C4-70F2-44D3-8FAF-C33F90F72D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3A7C4-5563-45DD-9BBC-2E21702CE10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203948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1ED30-D668-46D3-80DA-90C6832CE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EB3910-9AE9-4D9B-8FB5-FA39AB0D1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184E14-41D2-4356-8BF4-9C9DACF85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CFCA5-AD13-4B6D-8FAA-5E3CC57D32DE}" type="datetimeFigureOut">
              <a:rPr lang="en-US" smtClean="0"/>
              <a:t>10/13/2022</a:t>
            </a:fld>
            <a:endParaRPr lang="en-US" dirty="0"/>
          </a:p>
        </p:txBody>
      </p:sp>
      <p:sp>
        <p:nvSpPr>
          <p:cNvPr id="5" name="Footer Placeholder 4">
            <a:extLst>
              <a:ext uri="{FF2B5EF4-FFF2-40B4-BE49-F238E27FC236}">
                <a16:creationId xmlns:a16="http://schemas.microsoft.com/office/drawing/2014/main" id="{F2C57952-342F-4D46-B2A7-93CA45511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BFA837-34E7-4C05-A0FD-71098D23F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E1D0D-568C-4162-91F5-B5EAB1E47434}" type="slidenum">
              <a:rPr lang="en-US" smtClean="0"/>
              <a:t>‹#›</a:t>
            </a:fld>
            <a:endParaRPr lang="en-US" dirty="0"/>
          </a:p>
        </p:txBody>
      </p:sp>
    </p:spTree>
    <p:extLst>
      <p:ext uri="{BB962C8B-B14F-4D97-AF65-F5344CB8AC3E}">
        <p14:creationId xmlns:p14="http://schemas.microsoft.com/office/powerpoint/2010/main" val="50655645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151792" y="4819522"/>
            <a:ext cx="10146323" cy="1572485"/>
          </a:xfrm>
        </p:spPr>
        <p:txBody>
          <a:bodyPr>
            <a:noAutofit/>
          </a:bodyPr>
          <a:lstStyle/>
          <a:p>
            <a:r>
              <a:rPr lang="en-US" sz="6000" b="1" dirty="0"/>
              <a:t>23. Salvation: Union with Christ</a:t>
            </a:r>
          </a:p>
        </p:txBody>
      </p:sp>
      <p:pic>
        <p:nvPicPr>
          <p:cNvPr id="4" name="Grafik 3">
            <a:extLst>
              <a:ext uri="{FF2B5EF4-FFF2-40B4-BE49-F238E27FC236}">
                <a16:creationId xmlns:a16="http://schemas.microsoft.com/office/drawing/2014/main" id="{3F1D5D21-1130-4442-B590-091590444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92" y="667358"/>
            <a:ext cx="4048398" cy="3765010"/>
          </a:xfrm>
          <a:prstGeom prst="rect">
            <a:avLst/>
          </a:prstGeom>
        </p:spPr>
      </p:pic>
    </p:spTree>
    <p:extLst>
      <p:ext uri="{BB962C8B-B14F-4D97-AF65-F5344CB8AC3E}">
        <p14:creationId xmlns:p14="http://schemas.microsoft.com/office/powerpoint/2010/main" val="240364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119355"/>
            <a:ext cx="11423374" cy="4824246"/>
          </a:xfrm>
        </p:spPr>
        <p:txBody>
          <a:bodyPr>
            <a:normAutofit fontScale="92500" lnSpcReduction="20000"/>
          </a:bodyPr>
          <a:lstStyle/>
          <a:p>
            <a:pPr algn="l"/>
            <a:r>
              <a:rPr lang="en-US" sz="3700" b="1" dirty="0"/>
              <a:t>The outworking of salvation – union with Christ – means:</a:t>
            </a:r>
            <a:endParaRPr lang="en-US" sz="3700" b="1" dirty="0">
              <a:solidFill>
                <a:prstClr val="black"/>
              </a:solidFill>
            </a:endParaRPr>
          </a:p>
          <a:p>
            <a:pPr marL="288000" lvl="0" indent="-252000" algn="l">
              <a:buFont typeface="Wingdings" panose="05000000000000000000" pitchFamily="2" charset="2"/>
              <a:buChar char="§"/>
              <a:defRPr/>
            </a:pPr>
            <a:r>
              <a:rPr lang="en-US" sz="3200" b="1" dirty="0">
                <a:solidFill>
                  <a:prstClr val="black"/>
                </a:solidFill>
              </a:rPr>
              <a:t>Union with the visible church, the body of Christ, and … </a:t>
            </a:r>
          </a:p>
          <a:p>
            <a:pPr marL="288000" lvl="0" indent="-252000" algn="l">
              <a:buFont typeface="Wingdings" panose="05000000000000000000" pitchFamily="2" charset="2"/>
              <a:buChar char="§"/>
              <a:defRPr/>
            </a:pPr>
            <a:r>
              <a:rPr lang="en-US" sz="3200" b="1" dirty="0">
                <a:solidFill>
                  <a:prstClr val="black"/>
                </a:solidFill>
              </a:rPr>
              <a:t>Union with fellow believers – members of the church</a:t>
            </a:r>
            <a:endParaRPr lang="en-US" sz="2800" b="1" dirty="0">
              <a:solidFill>
                <a:prstClr val="black"/>
              </a:solidFill>
            </a:endParaRPr>
          </a:p>
          <a:p>
            <a:pPr marL="36000" lvl="0" algn="l">
              <a:defRPr/>
            </a:pPr>
            <a:r>
              <a:rPr lang="en-US" sz="3600" b="1" dirty="0">
                <a:solidFill>
                  <a:prstClr val="black"/>
                </a:solidFill>
              </a:rPr>
              <a:t>In the church Christ makes his work effective for salvation</a:t>
            </a:r>
          </a:p>
          <a:p>
            <a:pPr marL="288000" lvl="0" indent="-252000" algn="l">
              <a:buFont typeface="Wingdings" panose="05000000000000000000" pitchFamily="2" charset="2"/>
              <a:buChar char="§"/>
              <a:defRPr/>
            </a:pPr>
            <a:r>
              <a:rPr lang="en-US" sz="3000" b="1" dirty="0">
                <a:solidFill>
                  <a:prstClr val="black"/>
                </a:solidFill>
              </a:rPr>
              <a:t>By the means of grace: Preaching the word, prayer, &amp; the sacraments</a:t>
            </a:r>
          </a:p>
          <a:p>
            <a:pPr marL="288000" lvl="0" indent="-252000" algn="l">
              <a:buFont typeface="Wingdings" panose="05000000000000000000" pitchFamily="2" charset="2"/>
              <a:buChar char="§"/>
              <a:defRPr/>
            </a:pPr>
            <a:r>
              <a:rPr lang="en-US" sz="3000" b="1" dirty="0">
                <a:solidFill>
                  <a:prstClr val="black"/>
                </a:solidFill>
              </a:rPr>
              <a:t>By the mutual ministry of gifts in the church </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1 Cor 12 </a:t>
            </a:r>
            <a:r>
              <a:rPr lang="en-US" sz="2600" b="1" dirty="0">
                <a:solidFill>
                  <a:prstClr val="black"/>
                </a:solidFill>
              </a:rPr>
              <a:t>- </a:t>
            </a:r>
            <a:r>
              <a:rPr lang="en-US" sz="2600" b="1" baseline="30000" dirty="0">
                <a:solidFill>
                  <a:prstClr val="black"/>
                </a:solidFill>
              </a:rPr>
              <a:t>4</a:t>
            </a:r>
            <a:r>
              <a:rPr lang="en-US" sz="2600" b="1" dirty="0">
                <a:solidFill>
                  <a:prstClr val="black"/>
                </a:solidFill>
              </a:rPr>
              <a:t>There are different kinds of gifts, but the same Spirit distributes them. </a:t>
            </a:r>
            <a:r>
              <a:rPr lang="en-US" sz="2600" b="1" baseline="30000" dirty="0">
                <a:solidFill>
                  <a:prstClr val="black"/>
                </a:solidFill>
              </a:rPr>
              <a:t>5</a:t>
            </a:r>
            <a:r>
              <a:rPr lang="en-US" sz="2600" b="1" dirty="0">
                <a:solidFill>
                  <a:prstClr val="black"/>
                </a:solidFill>
              </a:rPr>
              <a:t>There are different kinds of service, but the same Lord. </a:t>
            </a:r>
            <a:r>
              <a:rPr lang="en-US" sz="2600" b="1" baseline="30000" dirty="0">
                <a:solidFill>
                  <a:prstClr val="black"/>
                </a:solidFill>
              </a:rPr>
              <a:t>6</a:t>
            </a:r>
            <a:r>
              <a:rPr lang="en-US" sz="2600" b="1" dirty="0">
                <a:solidFill>
                  <a:prstClr val="black"/>
                </a:solidFill>
              </a:rPr>
              <a:t>There are different kinds of working, but in all of them and in everyone it is the same God at work. </a:t>
            </a:r>
            <a:r>
              <a:rPr lang="en-US" sz="2600" b="1" baseline="30000" dirty="0">
                <a:solidFill>
                  <a:prstClr val="black"/>
                </a:solidFill>
              </a:rPr>
              <a:t>7</a:t>
            </a:r>
            <a:r>
              <a:rPr lang="en-US" sz="2600" b="1" dirty="0">
                <a:solidFill>
                  <a:prstClr val="black"/>
                </a:solidFill>
              </a:rPr>
              <a:t>Now to each one the manifestation of the Spirit is given for the common good. </a:t>
            </a:r>
          </a:p>
          <a:p>
            <a:pPr marL="36000" lvl="0" algn="l">
              <a:defRPr/>
            </a:pPr>
            <a:r>
              <a:rPr lang="en-US" sz="3400" b="1" dirty="0">
                <a:solidFill>
                  <a:prstClr val="black"/>
                </a:solidFill>
              </a:rPr>
              <a:t>Thus, many Christian leaders have stated: “[Outside of the family of God] there is no ordinary possibility of salvation” [WCC, ch. 25, no.2]</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0" y="229772"/>
            <a:ext cx="12192000" cy="769441"/>
          </a:xfrm>
          <a:prstGeom prst="rect">
            <a:avLst/>
          </a:prstGeom>
          <a:noFill/>
        </p:spPr>
        <p:txBody>
          <a:bodyPr wrap="square" rtlCol="0">
            <a:spAutoFit/>
          </a:bodyPr>
          <a:lstStyle/>
          <a:p>
            <a:pPr algn="ctr"/>
            <a:r>
              <a:rPr lang="en-US" sz="4400" b="1" u="sng" dirty="0"/>
              <a:t>Union with Christ Means Union with the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0960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119354"/>
            <a:ext cx="11423374" cy="5319545"/>
          </a:xfrm>
        </p:spPr>
        <p:txBody>
          <a:bodyPr>
            <a:normAutofit fontScale="77500" lnSpcReduction="20000"/>
          </a:bodyPr>
          <a:lstStyle/>
          <a:p>
            <a:pPr algn="l"/>
            <a:r>
              <a:rPr lang="en-US" sz="4600" b="1" dirty="0"/>
              <a:t>Christians are called to proclaim the gospel of Christ</a:t>
            </a:r>
          </a:p>
          <a:p>
            <a:pPr marL="288000" lvl="0" indent="-252000" algn="l">
              <a:buFont typeface="Wingdings" panose="05000000000000000000" pitchFamily="2" charset="2"/>
              <a:buChar char="§"/>
              <a:defRPr/>
            </a:pPr>
            <a:r>
              <a:rPr lang="en-US" sz="3900" b="1" dirty="0">
                <a:solidFill>
                  <a:prstClr val="black"/>
                </a:solidFill>
              </a:rPr>
              <a:t>Not by human strength &amp; wisdom, but by the Spirit of Christ:</a:t>
            </a:r>
          </a:p>
          <a:p>
            <a:pPr marL="288000" lvl="0" indent="-180000" algn="l">
              <a:lnSpc>
                <a:spcPct val="100000"/>
              </a:lnSpc>
              <a:spcBef>
                <a:spcPts val="400"/>
              </a:spcBef>
              <a:buClr>
                <a:prstClr val="black"/>
              </a:buClr>
              <a:buSzPct val="68000"/>
              <a:buFont typeface="Arial" panose="020B0604020202020204" pitchFamily="34" charset="0"/>
              <a:buChar char="•"/>
            </a:pPr>
            <a:r>
              <a:rPr lang="en-US" sz="3100" b="1" u="sng" dirty="0">
                <a:solidFill>
                  <a:prstClr val="black"/>
                </a:solidFill>
              </a:rPr>
              <a:t>Acts 1:8 </a:t>
            </a:r>
            <a:r>
              <a:rPr lang="en-US" sz="3100" b="1" dirty="0">
                <a:solidFill>
                  <a:prstClr val="black"/>
                </a:solidFill>
              </a:rPr>
              <a:t>– “you will receive power when the Holy Spirit comes on you; and you will be my witnesses … to the ends of the earth.”</a:t>
            </a:r>
          </a:p>
          <a:p>
            <a:pPr marL="288000" lvl="0" indent="-180000" algn="l">
              <a:lnSpc>
                <a:spcPct val="100000"/>
              </a:lnSpc>
              <a:spcBef>
                <a:spcPts val="400"/>
              </a:spcBef>
              <a:buClr>
                <a:prstClr val="black"/>
              </a:buClr>
              <a:buSzPct val="68000"/>
              <a:buFont typeface="Arial" panose="020B0604020202020204" pitchFamily="34" charset="0"/>
              <a:buChar char="•"/>
            </a:pPr>
            <a:r>
              <a:rPr lang="en-US" sz="3100" b="1" dirty="0">
                <a:solidFill>
                  <a:prstClr val="black"/>
                </a:solidFill>
              </a:rPr>
              <a:t>Matt 28 – [Jesus said to his disciples:] </a:t>
            </a:r>
            <a:r>
              <a:rPr lang="en-US" sz="3100" b="1" baseline="30000" dirty="0">
                <a:solidFill>
                  <a:prstClr val="black"/>
                </a:solidFill>
              </a:rPr>
              <a:t>18</a:t>
            </a:r>
            <a:r>
              <a:rPr lang="en-US" sz="3100" b="1" dirty="0">
                <a:solidFill>
                  <a:prstClr val="black"/>
                </a:solidFill>
              </a:rPr>
              <a:t>“All authority in heaven and on earth has been given to me. </a:t>
            </a:r>
            <a:r>
              <a:rPr lang="en-US" sz="3100" b="1" baseline="30000" dirty="0">
                <a:solidFill>
                  <a:prstClr val="black"/>
                </a:solidFill>
              </a:rPr>
              <a:t>19</a:t>
            </a:r>
            <a:r>
              <a:rPr lang="en-US" sz="3100" b="1" dirty="0">
                <a:solidFill>
                  <a:prstClr val="black"/>
                </a:solidFill>
              </a:rPr>
              <a:t>Therefore go and make disciples of all nations … </a:t>
            </a:r>
            <a:r>
              <a:rPr lang="en-US" sz="3100" b="1" baseline="30000" dirty="0">
                <a:solidFill>
                  <a:prstClr val="black"/>
                </a:solidFill>
              </a:rPr>
              <a:t>20</a:t>
            </a:r>
            <a:r>
              <a:rPr lang="en-US" sz="3100" b="1" dirty="0">
                <a:solidFill>
                  <a:prstClr val="black"/>
                </a:solidFill>
              </a:rPr>
              <a:t>And surely, I am with you always, to the very end of the age.”</a:t>
            </a:r>
          </a:p>
          <a:p>
            <a:pPr marL="288000" lvl="0" indent="-252000" algn="l">
              <a:buFont typeface="Wingdings" panose="05000000000000000000" pitchFamily="2" charset="2"/>
              <a:buChar char="§"/>
              <a:defRPr/>
            </a:pPr>
            <a:r>
              <a:rPr lang="en-US" sz="3900" b="1" dirty="0">
                <a:solidFill>
                  <a:prstClr val="black"/>
                </a:solidFill>
              </a:rPr>
              <a:t>By embodying the union that we have with each other in Christ:</a:t>
            </a:r>
          </a:p>
          <a:p>
            <a:pPr marL="288000" lvl="0" indent="-180000" algn="l">
              <a:lnSpc>
                <a:spcPct val="100000"/>
              </a:lnSpc>
              <a:spcBef>
                <a:spcPts val="400"/>
              </a:spcBef>
              <a:buClr>
                <a:prstClr val="black"/>
              </a:buClr>
              <a:buSzPct val="68000"/>
              <a:buFont typeface="Arial" panose="020B0604020202020204" pitchFamily="34" charset="0"/>
              <a:buChar char="•"/>
            </a:pPr>
            <a:r>
              <a:rPr lang="en-US" sz="3100" b="1" u="sng" dirty="0">
                <a:solidFill>
                  <a:prstClr val="black"/>
                </a:solidFill>
              </a:rPr>
              <a:t>John 17:23 </a:t>
            </a:r>
            <a:r>
              <a:rPr lang="en-US" sz="3100" b="1" dirty="0">
                <a:solidFill>
                  <a:prstClr val="black"/>
                </a:solidFill>
              </a:rPr>
              <a:t>– [Jesus’ prayer to the Father:] “I in them and you in me—so that they may be brought to complete unity. Then the world will know that you sent me and have loved them even as you have loved me.”</a:t>
            </a:r>
          </a:p>
          <a:p>
            <a:pPr marL="288000" lvl="0" indent="-180000" algn="l">
              <a:lnSpc>
                <a:spcPct val="100000"/>
              </a:lnSpc>
              <a:spcBef>
                <a:spcPts val="400"/>
              </a:spcBef>
              <a:buClr>
                <a:prstClr val="black"/>
              </a:buClr>
              <a:buSzPct val="68000"/>
              <a:buFont typeface="Arial" panose="020B0604020202020204" pitchFamily="34" charset="0"/>
              <a:buChar char="•"/>
            </a:pPr>
            <a:r>
              <a:rPr lang="en-US" sz="3100" b="1" u="sng" dirty="0">
                <a:solidFill>
                  <a:prstClr val="black"/>
                </a:solidFill>
              </a:rPr>
              <a:t>Eph 2</a:t>
            </a:r>
            <a:r>
              <a:rPr lang="en-US" sz="3100" b="1" dirty="0">
                <a:solidFill>
                  <a:prstClr val="black"/>
                </a:solidFill>
              </a:rPr>
              <a:t> - </a:t>
            </a:r>
            <a:r>
              <a:rPr lang="en-US" sz="3100" b="1" baseline="30000" dirty="0">
                <a:solidFill>
                  <a:prstClr val="black"/>
                </a:solidFill>
              </a:rPr>
              <a:t>14</a:t>
            </a:r>
            <a:r>
              <a:rPr lang="en-US" sz="3100" b="1" dirty="0">
                <a:solidFill>
                  <a:prstClr val="black"/>
                </a:solidFill>
              </a:rPr>
              <a:t>[Christ] himself is our peace, who has made the two groups [Jew &amp; Gentile] one and has destroyed the barrier, the dividing wall of hostility … </a:t>
            </a:r>
            <a:r>
              <a:rPr lang="en-US" sz="3100" b="1" baseline="30000" dirty="0">
                <a:solidFill>
                  <a:prstClr val="black"/>
                </a:solidFill>
              </a:rPr>
              <a:t>22</a:t>
            </a:r>
            <a:r>
              <a:rPr lang="en-US" sz="3100" b="1" dirty="0">
                <a:solidFill>
                  <a:prstClr val="black"/>
                </a:solidFill>
              </a:rPr>
              <a:t>And in him you too are being built together to become a dwelling in which God lives by his Spirit.”</a:t>
            </a:r>
          </a:p>
          <a:p>
            <a:pPr marL="108000" lvl="0" algn="l">
              <a:lnSpc>
                <a:spcPct val="100000"/>
              </a:lnSpc>
              <a:spcBef>
                <a:spcPts val="400"/>
              </a:spcBef>
              <a:buClr>
                <a:prstClr val="black"/>
              </a:buClr>
              <a:buSzPct val="68000"/>
            </a:pPr>
            <a:r>
              <a:rPr lang="en-US" sz="3900" b="1" dirty="0">
                <a:solidFill>
                  <a:prstClr val="black"/>
                </a:solidFill>
              </a:rPr>
              <a:t>Mutual love, service &amp; care witness to the life of salvation in Christ</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0" y="229772"/>
            <a:ext cx="12192000" cy="769441"/>
          </a:xfrm>
          <a:prstGeom prst="rect">
            <a:avLst/>
          </a:prstGeom>
          <a:noFill/>
        </p:spPr>
        <p:txBody>
          <a:bodyPr wrap="square" rtlCol="0">
            <a:spAutoFit/>
          </a:bodyPr>
          <a:lstStyle/>
          <a:p>
            <a:pPr algn="ctr"/>
            <a:r>
              <a:rPr lang="en-US" sz="4400" b="1" u="sng" dirty="0"/>
              <a:t>Union with Christ Empowers Our Witness to Christ</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74799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417983" y="5459896"/>
            <a:ext cx="9250017" cy="755374"/>
          </a:xfrm>
        </p:spPr>
        <p:txBody>
          <a:bodyPr>
            <a:normAutofit/>
          </a:bodyPr>
          <a:lstStyle/>
          <a:p>
            <a:r>
              <a:rPr lang="en-US" sz="4800" b="1" dirty="0"/>
              <a:t>Thank you!</a:t>
            </a:r>
          </a:p>
        </p:txBody>
      </p:sp>
      <p:pic>
        <p:nvPicPr>
          <p:cNvPr id="6" name="Grafik 5">
            <a:extLst>
              <a:ext uri="{FF2B5EF4-FFF2-40B4-BE49-F238E27FC236}">
                <a16:creationId xmlns:a16="http://schemas.microsoft.com/office/drawing/2014/main" id="{CCBC11DC-64BE-0A4E-991D-02A23A0C5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743" y="1239078"/>
            <a:ext cx="4424517" cy="4114800"/>
          </a:xfrm>
          <a:prstGeom prst="rect">
            <a:avLst/>
          </a:prstGeom>
        </p:spPr>
      </p:pic>
    </p:spTree>
    <p:extLst>
      <p:ext uri="{BB962C8B-B14F-4D97-AF65-F5344CB8AC3E}">
        <p14:creationId xmlns:p14="http://schemas.microsoft.com/office/powerpoint/2010/main" val="21334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516960"/>
            <a:ext cx="11423374" cy="4714909"/>
          </a:xfrm>
        </p:spPr>
        <p:txBody>
          <a:bodyPr>
            <a:normAutofit fontScale="92500"/>
          </a:bodyPr>
          <a:lstStyle/>
          <a:p>
            <a:pPr algn="l"/>
            <a:r>
              <a:rPr lang="en-US" sz="3600" b="1" dirty="0"/>
              <a:t>“Union with Christ is at the heart of the biblical doctrine of salvation.” – Robert Letham</a:t>
            </a:r>
          </a:p>
          <a:p>
            <a:pPr algn="l"/>
            <a:r>
              <a:rPr lang="en-US" sz="3600" b="1" dirty="0"/>
              <a:t>“Union with Christ is theological shorthand for the gospel itself.” - Todd Billings</a:t>
            </a:r>
          </a:p>
          <a:p>
            <a:pPr marL="342900" lvl="0" indent="-342900" algn="l">
              <a:buFont typeface="Wingdings" panose="05000000000000000000" pitchFamily="2" charset="2"/>
              <a:buChar char="§"/>
              <a:defRPr/>
            </a:pPr>
            <a:r>
              <a:rPr lang="en-US" sz="3400" b="1" dirty="0">
                <a:solidFill>
                  <a:prstClr val="black"/>
                </a:solidFill>
              </a:rPr>
              <a:t>Union with Christ assumes compatibility between humans &amp; God</a:t>
            </a:r>
          </a:p>
          <a:p>
            <a:pPr marL="342900" lvl="0" indent="-342900" algn="l">
              <a:buFont typeface="Wingdings" panose="05000000000000000000" pitchFamily="2" charset="2"/>
              <a:buChar char="§"/>
              <a:defRPr/>
            </a:pPr>
            <a:r>
              <a:rPr lang="en-US" sz="3400" b="1" dirty="0">
                <a:solidFill>
                  <a:prstClr val="black"/>
                </a:solidFill>
              </a:rPr>
              <a:t>It is based on 3 foundational acts of God: </a:t>
            </a:r>
          </a:p>
          <a:p>
            <a:pPr marL="457200" lvl="0" indent="-274320" algn="l">
              <a:lnSpc>
                <a:spcPct val="100000"/>
              </a:lnSpc>
              <a:spcBef>
                <a:spcPts val="400"/>
              </a:spcBef>
              <a:buClr>
                <a:prstClr val="black"/>
              </a:buClr>
              <a:buSzPct val="68000"/>
              <a:buFont typeface="Arial" panose="020B0604020202020204" pitchFamily="34" charset="0"/>
              <a:buChar char="•"/>
            </a:pPr>
            <a:r>
              <a:rPr lang="en-US" sz="3000" b="1" dirty="0">
                <a:solidFill>
                  <a:prstClr val="black"/>
                </a:solidFill>
                <a:latin typeface="Calibri" panose="020F0502020204030204" pitchFamily="34" charset="0"/>
                <a:cs typeface="Calibri" panose="020F0502020204030204" pitchFamily="34" charset="0"/>
              </a:rPr>
              <a:t>Creation</a:t>
            </a:r>
          </a:p>
          <a:p>
            <a:pPr marL="457200" lvl="0" indent="-274320" algn="l">
              <a:lnSpc>
                <a:spcPct val="100000"/>
              </a:lnSpc>
              <a:spcBef>
                <a:spcPts val="400"/>
              </a:spcBef>
              <a:buClr>
                <a:prstClr val="black"/>
              </a:buClr>
              <a:buSzPct val="68000"/>
              <a:buFont typeface="Arial" panose="020B0604020202020204" pitchFamily="34" charset="0"/>
              <a:buChar char="•"/>
            </a:pPr>
            <a:r>
              <a:rPr lang="en-US" sz="3000" b="1" dirty="0">
                <a:solidFill>
                  <a:prstClr val="black"/>
                </a:solidFill>
                <a:latin typeface="Calibri" panose="020F0502020204030204" pitchFamily="34" charset="0"/>
                <a:cs typeface="Calibri" panose="020F0502020204030204" pitchFamily="34" charset="0"/>
              </a:rPr>
              <a:t>Incarnation</a:t>
            </a:r>
          </a:p>
          <a:p>
            <a:pPr marL="457200" lvl="0" indent="-274320" algn="l">
              <a:lnSpc>
                <a:spcPct val="100000"/>
              </a:lnSpc>
              <a:spcBef>
                <a:spcPts val="400"/>
              </a:spcBef>
              <a:buClr>
                <a:prstClr val="black"/>
              </a:buClr>
              <a:buSzPct val="68000"/>
              <a:buFont typeface="Arial" panose="020B0604020202020204" pitchFamily="34" charset="0"/>
              <a:buChar char="•"/>
            </a:pPr>
            <a:r>
              <a:rPr lang="en-US" sz="3000" b="1" dirty="0">
                <a:solidFill>
                  <a:prstClr val="black"/>
                </a:solidFill>
                <a:latin typeface="Calibri" panose="020F0502020204030204" pitchFamily="34" charset="0"/>
                <a:cs typeface="Calibri" panose="020F0502020204030204" pitchFamily="34" charset="0"/>
              </a:rPr>
              <a:t>Pentecost</a:t>
            </a:r>
            <a:endParaRPr lang="en-US" sz="30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82826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90961"/>
            <a:ext cx="11781182" cy="923330"/>
          </a:xfrm>
          <a:prstGeom prst="rect">
            <a:avLst/>
          </a:prstGeom>
          <a:noFill/>
        </p:spPr>
        <p:txBody>
          <a:bodyPr wrap="square" rtlCol="0">
            <a:spAutoFit/>
          </a:bodyPr>
          <a:lstStyle/>
          <a:p>
            <a:pPr algn="ctr"/>
            <a:r>
              <a:rPr lang="en-US" sz="5400" b="1" u="sng" dirty="0"/>
              <a:t>Significance of Union with Christ </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25799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49721" y="1394620"/>
            <a:ext cx="11423374" cy="4714909"/>
          </a:xfrm>
        </p:spPr>
        <p:txBody>
          <a:bodyPr>
            <a:normAutofit/>
          </a:bodyPr>
          <a:lstStyle/>
          <a:p>
            <a:pPr algn="l"/>
            <a:r>
              <a:rPr lang="en-US" sz="3600" b="1" dirty="0"/>
              <a:t>A distinction &amp; compatibility between Creator &amp; creatures</a:t>
            </a:r>
          </a:p>
          <a:p>
            <a:pPr marL="342900" lvl="0" indent="-342900" algn="l">
              <a:buFont typeface="Wingdings" panose="05000000000000000000" pitchFamily="2" charset="2"/>
              <a:buChar char="§"/>
              <a:defRPr/>
            </a:pPr>
            <a:r>
              <a:rPr lang="en-US" sz="3200" b="1" dirty="0">
                <a:solidFill>
                  <a:prstClr val="black"/>
                </a:solidFill>
              </a:rPr>
              <a:t>Compatibility due to humans being created in the image of God</a:t>
            </a:r>
          </a:p>
          <a:p>
            <a:pPr lvl="0" algn="l"/>
            <a:r>
              <a:rPr lang="en-US" sz="3600" b="1" dirty="0">
                <a:solidFill>
                  <a:prstClr val="black"/>
                </a:solidFill>
              </a:rPr>
              <a:t>Compatibility also due to creation mediatorship of Christ</a:t>
            </a:r>
          </a:p>
          <a:p>
            <a:pPr marL="342900" lvl="0" indent="-342900" algn="l">
              <a:buFont typeface="Wingdings" panose="05000000000000000000" pitchFamily="2" charset="2"/>
              <a:buChar char="§"/>
              <a:defRPr/>
            </a:pPr>
            <a:r>
              <a:rPr lang="en-US" sz="3200" b="1" dirty="0">
                <a:solidFill>
                  <a:prstClr val="black"/>
                </a:solidFill>
              </a:rPr>
              <a:t>He created all things with himself as head and purpose</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t>Col 1 </a:t>
            </a:r>
            <a:r>
              <a:rPr lang="en-US" b="1" dirty="0"/>
              <a:t>- </a:t>
            </a:r>
            <a:r>
              <a:rPr lang="en-US" b="1" baseline="30000" dirty="0"/>
              <a:t>16 </a:t>
            </a:r>
            <a:r>
              <a:rPr lang="en-US" b="1" dirty="0"/>
              <a:t>In him all things were created: things in heaven &amp; on earth, visible &amp; invisible, whether thrones or powers or rulers or authorities; all things have been created through him &amp; for him. </a:t>
            </a:r>
            <a:r>
              <a:rPr lang="en-US" b="1" baseline="30000" dirty="0"/>
              <a:t>17 </a:t>
            </a:r>
            <a:r>
              <a:rPr lang="en-US" b="1" dirty="0"/>
              <a:t>He is before all things, &amp; in him all things hold together. </a:t>
            </a:r>
          </a:p>
          <a:p>
            <a:pPr marL="342900" lvl="0" indent="-342900" algn="just">
              <a:buFont typeface="Wingdings" panose="05000000000000000000" pitchFamily="2" charset="2"/>
              <a:buChar char="§"/>
              <a:defRPr/>
            </a:pPr>
            <a:r>
              <a:rPr lang="en-US" sz="3000" b="1" dirty="0">
                <a:solidFill>
                  <a:prstClr val="black"/>
                </a:solidFill>
              </a:rPr>
              <a:t>Christians are renewed in the image of God </a:t>
            </a:r>
            <a:r>
              <a:rPr lang="en-US" sz="3000" b="1" i="1" dirty="0">
                <a:solidFill>
                  <a:prstClr val="black"/>
                </a:solidFill>
              </a:rPr>
              <a:t>in Christ</a:t>
            </a:r>
            <a:r>
              <a:rPr lang="en-US" sz="3000" b="1" dirty="0">
                <a:solidFill>
                  <a:prstClr val="black"/>
                </a:solidFill>
              </a:rPr>
              <a:t>, our Redeemer</a:t>
            </a:r>
          </a:p>
          <a:p>
            <a:pPr marL="342900" lvl="0" indent="-342900" algn="just">
              <a:buFont typeface="Wingdings" panose="05000000000000000000" pitchFamily="2" charset="2"/>
              <a:buChar char="§"/>
              <a:defRPr/>
            </a:pPr>
            <a:r>
              <a:rPr lang="en-US" sz="3000" b="1" dirty="0">
                <a:solidFill>
                  <a:prstClr val="black"/>
                </a:solidFill>
              </a:rPr>
              <a:t>Enabled fully to have union and communion with God</a:t>
            </a:r>
          </a:p>
          <a:p>
            <a:pPr lvl="0" algn="l">
              <a:defRPr/>
            </a:pPr>
            <a:endParaRPr lang="en-US" sz="36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82826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90961"/>
            <a:ext cx="11781182" cy="830997"/>
          </a:xfrm>
          <a:prstGeom prst="rect">
            <a:avLst/>
          </a:prstGeom>
          <a:noFill/>
        </p:spPr>
        <p:txBody>
          <a:bodyPr wrap="square" rtlCol="0">
            <a:spAutoFit/>
          </a:bodyPr>
          <a:lstStyle/>
          <a:p>
            <a:pPr algn="ctr"/>
            <a:r>
              <a:rPr lang="en-US" sz="4800" b="1" dirty="0"/>
              <a:t>1. </a:t>
            </a:r>
            <a:r>
              <a:rPr lang="en-US" sz="4800" b="1" u="sng" dirty="0"/>
              <a:t>Creation: Creator-Creature Compatibility</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07253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347190"/>
            <a:ext cx="11423374" cy="4987349"/>
          </a:xfrm>
        </p:spPr>
        <p:txBody>
          <a:bodyPr>
            <a:normAutofit fontScale="85000" lnSpcReduction="20000"/>
          </a:bodyPr>
          <a:lstStyle/>
          <a:p>
            <a:pPr algn="l"/>
            <a:r>
              <a:rPr lang="en-US" sz="3800" b="1" dirty="0"/>
              <a:t>Because he became one with us, we can become one with him</a:t>
            </a:r>
          </a:p>
          <a:p>
            <a:pPr marL="288000" lvl="0" indent="-252000" algn="l">
              <a:buFont typeface="Wingdings" panose="05000000000000000000" pitchFamily="2" charset="2"/>
              <a:buChar char="§"/>
              <a:defRPr/>
            </a:pPr>
            <a:r>
              <a:rPr lang="en-US" sz="3300" b="1" dirty="0">
                <a:solidFill>
                  <a:prstClr val="black"/>
                </a:solidFill>
              </a:rPr>
              <a:t>He took on our human nature (John 1:14)</a:t>
            </a:r>
          </a:p>
          <a:p>
            <a:pPr marL="288000" lvl="0" indent="-252000" algn="l">
              <a:buFont typeface="Wingdings" panose="05000000000000000000" pitchFamily="2" charset="2"/>
              <a:buChar char="§"/>
              <a:defRPr/>
            </a:pPr>
            <a:r>
              <a:rPr lang="en-US" sz="3300" b="1" dirty="0">
                <a:solidFill>
                  <a:prstClr val="black"/>
                </a:solidFill>
              </a:rPr>
              <a:t>We are being “conformed to the likeness of [God’s] Son” (Rom 8:29)</a:t>
            </a:r>
          </a:p>
          <a:p>
            <a:pPr lvl="0" algn="l"/>
            <a:r>
              <a:rPr lang="en-US" sz="4700" b="1" dirty="0">
                <a:solidFill>
                  <a:prstClr val="black"/>
                </a:solidFill>
              </a:rPr>
              <a:t>3. </a:t>
            </a:r>
            <a:r>
              <a:rPr lang="en-US" sz="4700" b="1" u="sng" dirty="0">
                <a:solidFill>
                  <a:prstClr val="black"/>
                </a:solidFill>
              </a:rPr>
              <a:t>At Pentecost the Spirit Unites the Church to Christ</a:t>
            </a:r>
            <a:endParaRPr lang="en-US" sz="4700" b="1" dirty="0">
              <a:solidFill>
                <a:prstClr val="black"/>
              </a:solidFill>
            </a:endParaRPr>
          </a:p>
          <a:p>
            <a:pPr lvl="0" algn="l"/>
            <a:r>
              <a:rPr lang="en-US" sz="3300" b="1" dirty="0"/>
              <a:t>The Spirit reconciles us to the Father through union with Christ</a:t>
            </a:r>
            <a:endParaRPr lang="en-US" sz="33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John 14</a:t>
            </a:r>
            <a:r>
              <a:rPr lang="en-US" sz="2600" b="1" dirty="0">
                <a:solidFill>
                  <a:prstClr val="black"/>
                </a:solidFill>
              </a:rPr>
              <a:t> -“</a:t>
            </a:r>
            <a:r>
              <a:rPr lang="en-US" sz="2600" b="1" baseline="30000" dirty="0">
                <a:solidFill>
                  <a:srgbClr val="000000"/>
                </a:solidFill>
              </a:rPr>
              <a:t>16</a:t>
            </a:r>
            <a:r>
              <a:rPr lang="en-US" sz="2600" b="1" dirty="0">
                <a:solidFill>
                  <a:srgbClr val="000000"/>
                </a:solidFill>
              </a:rPr>
              <a:t>I will ask the Father, and he will give you another advocate to help you and be with you forever, </a:t>
            </a:r>
            <a:r>
              <a:rPr lang="en-US" sz="2600" b="1" baseline="30000" dirty="0">
                <a:solidFill>
                  <a:srgbClr val="000000"/>
                </a:solidFill>
              </a:rPr>
              <a:t>17</a:t>
            </a:r>
            <a:r>
              <a:rPr lang="en-US" sz="2600" b="1" dirty="0">
                <a:solidFill>
                  <a:srgbClr val="000000"/>
                </a:solidFill>
              </a:rPr>
              <a:t>the Spirit of truth... </a:t>
            </a:r>
            <a:r>
              <a:rPr lang="en-US" sz="2600" b="1" baseline="30000" dirty="0">
                <a:solidFill>
                  <a:srgbClr val="000000"/>
                </a:solidFill>
              </a:rPr>
              <a:t>18</a:t>
            </a:r>
            <a:r>
              <a:rPr lang="en-US" sz="2600" b="1" dirty="0">
                <a:solidFill>
                  <a:srgbClr val="000000"/>
                </a:solidFill>
              </a:rPr>
              <a:t>I will not leave you as orphans; I will come to you. </a:t>
            </a:r>
            <a:r>
              <a:rPr lang="en-US" sz="2600" b="1" baseline="30000" dirty="0">
                <a:solidFill>
                  <a:srgbClr val="000000"/>
                </a:solidFill>
              </a:rPr>
              <a:t>19</a:t>
            </a:r>
            <a:r>
              <a:rPr lang="en-US" sz="2600" b="1" dirty="0">
                <a:solidFill>
                  <a:srgbClr val="000000"/>
                </a:solidFill>
              </a:rPr>
              <a:t>Before long, the world will not see me anymore, but you will see me. Because I live, you also will live.  </a:t>
            </a:r>
            <a:r>
              <a:rPr lang="en-US" sz="2600" b="1" baseline="30000" dirty="0">
                <a:solidFill>
                  <a:srgbClr val="000000"/>
                </a:solidFill>
              </a:rPr>
              <a:t>20</a:t>
            </a:r>
            <a:r>
              <a:rPr lang="en-US" sz="2600" b="1" dirty="0">
                <a:solidFill>
                  <a:srgbClr val="000000"/>
                </a:solidFill>
              </a:rPr>
              <a:t>On that day you will realize that I am in my Father, and you are in me, and I am in you.” </a:t>
            </a:r>
          </a:p>
          <a:p>
            <a:pPr marL="288000" lvl="0" indent="-252000" algn="l">
              <a:buFont typeface="Wingdings" panose="05000000000000000000" pitchFamily="2" charset="2"/>
              <a:buChar char="§"/>
              <a:defRPr/>
            </a:pPr>
            <a:r>
              <a:rPr lang="en-US" sz="3300" b="1" dirty="0">
                <a:solidFill>
                  <a:prstClr val="black"/>
                </a:solidFill>
              </a:rPr>
              <a:t>The Spirit enables us to share in Christ’s relation to the Father</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John 14:7</a:t>
            </a:r>
            <a:r>
              <a:rPr lang="en-US" sz="2600" b="1" dirty="0">
                <a:solidFill>
                  <a:prstClr val="black"/>
                </a:solidFill>
              </a:rPr>
              <a:t> -“</a:t>
            </a:r>
            <a:r>
              <a:rPr lang="en-US" sz="2600" b="1" dirty="0">
                <a:solidFill>
                  <a:srgbClr val="000000"/>
                </a:solidFill>
              </a:rPr>
              <a:t>If you really know me, you will know my Father as well. From now on, you do know him and have seen him.”</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dirty="0">
                <a:solidFill>
                  <a:srgbClr val="000000"/>
                </a:solidFill>
              </a:rPr>
              <a:t>We pray to God as “Our Father”</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18207"/>
            <a:ext cx="11781182" cy="830997"/>
          </a:xfrm>
          <a:prstGeom prst="rect">
            <a:avLst/>
          </a:prstGeom>
          <a:noFill/>
        </p:spPr>
        <p:txBody>
          <a:bodyPr wrap="square" rtlCol="0">
            <a:spAutoFit/>
          </a:bodyPr>
          <a:lstStyle/>
          <a:p>
            <a:pPr algn="ctr"/>
            <a:r>
              <a:rPr lang="en-US" sz="4800" b="1" dirty="0"/>
              <a:t>2. </a:t>
            </a:r>
            <a:r>
              <a:rPr lang="en-US" sz="4800" b="1" u="sng" dirty="0"/>
              <a:t>Incarnation: Christ’s Union with Us</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77950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347190"/>
            <a:ext cx="11423374" cy="5092603"/>
          </a:xfrm>
        </p:spPr>
        <p:txBody>
          <a:bodyPr>
            <a:normAutofit fontScale="92500" lnSpcReduction="10000"/>
          </a:bodyPr>
          <a:lstStyle/>
          <a:p>
            <a:pPr algn="l"/>
            <a:r>
              <a:rPr lang="en-US" sz="3400" b="1" dirty="0"/>
              <a:t>As our representative Christ redeemed us by fulfilling the law </a:t>
            </a:r>
          </a:p>
          <a:p>
            <a:pPr marL="288000" lvl="0" indent="-252000" algn="l">
              <a:buFont typeface="Wingdings" panose="05000000000000000000" pitchFamily="2" charset="2"/>
              <a:buChar char="§"/>
              <a:defRPr/>
            </a:pPr>
            <a:r>
              <a:rPr lang="en-US" sz="3000" b="1" dirty="0">
                <a:solidFill>
                  <a:prstClr val="black"/>
                </a:solidFill>
              </a:rPr>
              <a:t>He obeyed the righteous requirements of the law – active obedience</a:t>
            </a:r>
          </a:p>
          <a:p>
            <a:pPr marL="288000" lvl="0" indent="-252000" algn="l">
              <a:buFont typeface="Wingdings" panose="05000000000000000000" pitchFamily="2" charset="2"/>
              <a:buChar char="§"/>
              <a:defRPr/>
            </a:pPr>
            <a:r>
              <a:rPr lang="en-US" sz="3000" b="1" dirty="0">
                <a:solidFill>
                  <a:prstClr val="black"/>
                </a:solidFill>
              </a:rPr>
              <a:t>He took the penalty of the law in our place – passive obedience</a:t>
            </a:r>
          </a:p>
          <a:p>
            <a:pPr marL="288000" lvl="0" indent="-252000" algn="l">
              <a:buFont typeface="Wingdings" panose="05000000000000000000" pitchFamily="2" charset="2"/>
              <a:buChar char="§"/>
              <a:defRPr/>
            </a:pPr>
            <a:r>
              <a:rPr lang="en-US" sz="3000" b="1" dirty="0"/>
              <a:t>The result: God views us and treats us as he does Christ</a:t>
            </a:r>
            <a:endParaRPr lang="en-US" sz="3000" b="1" dirty="0">
              <a:solidFill>
                <a:srgbClr val="000000"/>
              </a:solidFill>
            </a:endParaRPr>
          </a:p>
          <a:p>
            <a:pPr marL="36000" lvl="0" algn="l">
              <a:defRPr/>
            </a:pPr>
            <a:r>
              <a:rPr lang="en-US" sz="3400" b="1" dirty="0">
                <a:solidFill>
                  <a:prstClr val="black"/>
                </a:solidFill>
              </a:rPr>
              <a:t>Our new status via justification is grounded in Christ</a:t>
            </a:r>
          </a:p>
          <a:p>
            <a:pPr marL="288000" lvl="0" indent="-252000" algn="l">
              <a:buFont typeface="Wingdings" panose="05000000000000000000" pitchFamily="2" charset="2"/>
              <a:buChar char="§"/>
              <a:defRPr/>
            </a:pPr>
            <a:r>
              <a:rPr lang="en-US" sz="3000" b="1" dirty="0">
                <a:solidFill>
                  <a:prstClr val="black"/>
                </a:solidFill>
              </a:rPr>
              <a:t>We have died to sin &amp; been raised to a new life in Christ </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srgbClr val="000000"/>
                </a:solidFill>
              </a:rPr>
              <a:t>Rom 6:4 </a:t>
            </a:r>
            <a:r>
              <a:rPr lang="en-US" sz="2600" b="1" dirty="0">
                <a:solidFill>
                  <a:srgbClr val="000000"/>
                </a:solidFill>
              </a:rPr>
              <a:t>– </a:t>
            </a:r>
            <a:r>
              <a:rPr lang="en-US" sz="2600" b="1" dirty="0">
                <a:solidFill>
                  <a:prstClr val="black"/>
                </a:solidFill>
              </a:rPr>
              <a:t>We were therefore buried with him through baptism into death in order that, just as Christ was raised from the dead through the glory of the Father, we too may live a new life.</a:t>
            </a:r>
          </a:p>
          <a:p>
            <a:pPr marL="288000" lvl="0" indent="-252000" algn="l">
              <a:buFont typeface="Wingdings" panose="05000000000000000000" pitchFamily="2" charset="2"/>
              <a:buChar char="§"/>
              <a:defRPr/>
            </a:pPr>
            <a:r>
              <a:rPr lang="en-US" sz="3000" b="1" dirty="0">
                <a:solidFill>
                  <a:prstClr val="black"/>
                </a:solidFill>
              </a:rPr>
              <a:t>We are seated with Christ in the heavenly realm</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srgbClr val="000000"/>
                </a:solidFill>
              </a:rPr>
              <a:t>Eph 2:6 </a:t>
            </a:r>
            <a:r>
              <a:rPr lang="en-US" sz="2600" b="1" dirty="0">
                <a:solidFill>
                  <a:srgbClr val="000000"/>
                </a:solidFill>
              </a:rPr>
              <a:t>– “God raised us up with Christ and seated us with him in the heavenly realms in Christ Jesus”</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18207"/>
            <a:ext cx="11781182" cy="830997"/>
          </a:xfrm>
          <a:prstGeom prst="rect">
            <a:avLst/>
          </a:prstGeom>
          <a:noFill/>
        </p:spPr>
        <p:txBody>
          <a:bodyPr wrap="square" rtlCol="0">
            <a:spAutoFit/>
          </a:bodyPr>
          <a:lstStyle/>
          <a:p>
            <a:pPr algn="ctr"/>
            <a:r>
              <a:rPr lang="en-US" sz="4800" b="1" u="sng" dirty="0"/>
              <a:t>Union with Christ and Representation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83550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347190"/>
            <a:ext cx="11423374" cy="5092603"/>
          </a:xfrm>
        </p:spPr>
        <p:txBody>
          <a:bodyPr>
            <a:normAutofit lnSpcReduction="10000"/>
          </a:bodyPr>
          <a:lstStyle/>
          <a:p>
            <a:pPr algn="l"/>
            <a:r>
              <a:rPr lang="en-US" sz="3600" b="1" dirty="0"/>
              <a:t>Our union with Christ transforms us</a:t>
            </a:r>
          </a:p>
          <a:p>
            <a:pPr marL="288000" lvl="0" indent="-252000" algn="l">
              <a:buFont typeface="Wingdings" panose="05000000000000000000" pitchFamily="2" charset="2"/>
              <a:buChar char="§"/>
              <a:defRPr/>
            </a:pPr>
            <a:r>
              <a:rPr lang="en-US" sz="3200" b="1" dirty="0">
                <a:solidFill>
                  <a:prstClr val="black"/>
                </a:solidFill>
              </a:rPr>
              <a:t>Our condition is changed</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srgbClr val="000000"/>
                </a:solidFill>
              </a:rPr>
              <a:t>2 Cor 5:17 </a:t>
            </a:r>
            <a:r>
              <a:rPr lang="en-US" b="1" dirty="0">
                <a:solidFill>
                  <a:srgbClr val="000000"/>
                </a:solidFill>
              </a:rPr>
              <a:t>– “If anyone is in Christ, that person is a new creation: The old has gone, the new is here!”</a:t>
            </a:r>
            <a:endParaRPr lang="en-US" sz="3400" b="1" dirty="0">
              <a:solidFill>
                <a:prstClr val="black"/>
              </a:solidFill>
            </a:endParaRPr>
          </a:p>
          <a:p>
            <a:pPr marL="288000" lvl="0" indent="-252000" algn="l">
              <a:buFont typeface="Wingdings" panose="05000000000000000000" pitchFamily="2" charset="2"/>
              <a:buChar char="§"/>
              <a:defRPr/>
            </a:pPr>
            <a:r>
              <a:rPr lang="en-US" sz="3200" b="1" dirty="0">
                <a:solidFill>
                  <a:prstClr val="black"/>
                </a:solidFill>
              </a:rPr>
              <a:t>We are gradually &amp; progressively being made to be like him</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srgbClr val="000000"/>
                </a:solidFill>
              </a:rPr>
              <a:t>2 Cor 3:18 </a:t>
            </a:r>
            <a:r>
              <a:rPr lang="en-US" b="1" dirty="0">
                <a:solidFill>
                  <a:srgbClr val="000000"/>
                </a:solidFill>
              </a:rPr>
              <a:t>– “</a:t>
            </a:r>
            <a:r>
              <a:rPr lang="en-US" b="1" dirty="0">
                <a:solidFill>
                  <a:prstClr val="black"/>
                </a:solidFill>
              </a:rPr>
              <a:t>We … are being transformed into [Christ’s] image with ever-increasing glory, which comes from the Lord, who is the Spirit.”</a:t>
            </a:r>
          </a:p>
          <a:p>
            <a:pPr marL="288000" lvl="0" indent="-252000" algn="l">
              <a:buFont typeface="Wingdings" panose="05000000000000000000" pitchFamily="2" charset="2"/>
              <a:buChar char="§"/>
              <a:defRPr/>
            </a:pPr>
            <a:r>
              <a:rPr lang="en-US" sz="3200" b="1" dirty="0">
                <a:solidFill>
                  <a:prstClr val="black"/>
                </a:solidFill>
              </a:rPr>
              <a:t>Thus, there is both a definitive change and a ongoing change</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srgbClr val="000000"/>
                </a:solidFill>
              </a:rPr>
              <a:t>Col 3</a:t>
            </a:r>
            <a:r>
              <a:rPr lang="en-US" b="1" dirty="0">
                <a:solidFill>
                  <a:srgbClr val="000000"/>
                </a:solidFill>
              </a:rPr>
              <a:t> – “</a:t>
            </a:r>
            <a:r>
              <a:rPr lang="en-US" b="1" baseline="30000" dirty="0">
                <a:solidFill>
                  <a:srgbClr val="000000"/>
                </a:solidFill>
              </a:rPr>
              <a:t>3</a:t>
            </a:r>
            <a:r>
              <a:rPr lang="en-US" b="1" dirty="0">
                <a:solidFill>
                  <a:srgbClr val="000000"/>
                </a:solidFill>
              </a:rPr>
              <a:t>You died, and your life is now hidden with Christ in God….</a:t>
            </a:r>
            <a:r>
              <a:rPr lang="en-US" b="1" baseline="30000" dirty="0">
                <a:solidFill>
                  <a:srgbClr val="000000"/>
                </a:solidFill>
              </a:rPr>
              <a:t>10</a:t>
            </a:r>
            <a:r>
              <a:rPr lang="en-US" b="1" dirty="0">
                <a:solidFill>
                  <a:srgbClr val="000000"/>
                </a:solidFill>
              </a:rPr>
              <a:t>[You] have put on the new self, which is being renewed in knowledge in the image of its Creator.” </a:t>
            </a:r>
            <a:endParaRPr lang="en-US" b="1" u="sng" dirty="0">
              <a:solidFill>
                <a:srgbClr val="000000"/>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srgbClr val="000000"/>
                </a:solidFill>
              </a:rPr>
              <a:t>Eph 4:24 </a:t>
            </a:r>
            <a:r>
              <a:rPr lang="en-US" b="1" dirty="0">
                <a:solidFill>
                  <a:srgbClr val="000000"/>
                </a:solidFill>
              </a:rPr>
              <a:t>– “[in Christ, You were taught] to put on the new self, created to be like God in true righteousness and holiness.”</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18207"/>
            <a:ext cx="11781182" cy="830997"/>
          </a:xfrm>
          <a:prstGeom prst="rect">
            <a:avLst/>
          </a:prstGeom>
          <a:noFill/>
        </p:spPr>
        <p:txBody>
          <a:bodyPr wrap="square" rtlCol="0">
            <a:spAutoFit/>
          </a:bodyPr>
          <a:lstStyle/>
          <a:p>
            <a:pPr algn="ctr"/>
            <a:r>
              <a:rPr lang="en-US" sz="4800" b="1" u="sng" dirty="0"/>
              <a:t>Union with Christ and Transformation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67875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41936"/>
            <a:ext cx="11423374" cy="5320789"/>
          </a:xfrm>
        </p:spPr>
        <p:txBody>
          <a:bodyPr>
            <a:normAutofit fontScale="85000" lnSpcReduction="10000"/>
          </a:bodyPr>
          <a:lstStyle/>
          <a:p>
            <a:pPr algn="l"/>
            <a:r>
              <a:rPr lang="en-US" sz="3500" b="1" dirty="0"/>
              <a:t>The Spirit works union in sacraments, preaching of the word, &amp; prayer</a:t>
            </a:r>
          </a:p>
          <a:p>
            <a:pPr marL="288000" lvl="0" indent="-252000" algn="l">
              <a:buFont typeface="Wingdings" panose="05000000000000000000" pitchFamily="2" charset="2"/>
              <a:buChar char="§"/>
              <a:defRPr/>
            </a:pPr>
            <a:r>
              <a:rPr lang="en-US" sz="3000" b="1" dirty="0">
                <a:solidFill>
                  <a:prstClr val="black"/>
                </a:solidFill>
              </a:rPr>
              <a:t>Sacraments are signs and seals of the covenant of grace</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srgbClr val="000000"/>
                </a:solidFill>
              </a:rPr>
              <a:t>Rom 4:11 </a:t>
            </a:r>
            <a:r>
              <a:rPr lang="en-US" sz="2600" b="1" dirty="0">
                <a:solidFill>
                  <a:srgbClr val="000000"/>
                </a:solidFill>
              </a:rPr>
              <a:t>– [Abraham] received circumcision as a sign, a seal of the righteousness that he had by faith while he was still uncircumcised. </a:t>
            </a:r>
            <a:endParaRPr lang="en-US" sz="2600" b="1" dirty="0">
              <a:solidFill>
                <a:prstClr val="black"/>
              </a:solidFill>
            </a:endParaRPr>
          </a:p>
          <a:p>
            <a:pPr marL="288000" lvl="0" indent="-252000" algn="l">
              <a:buFont typeface="Wingdings" panose="05000000000000000000" pitchFamily="2" charset="2"/>
              <a:buChar char="§"/>
              <a:defRPr/>
            </a:pPr>
            <a:r>
              <a:rPr lang="en-US" sz="3000" b="1" dirty="0">
                <a:solidFill>
                  <a:prstClr val="black"/>
                </a:solidFill>
              </a:rPr>
              <a:t>Baptism is a sign &amp; seal of our ingrafting into Christ</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srgbClr val="000000"/>
                </a:solidFill>
              </a:rPr>
              <a:t>Gal 3:27</a:t>
            </a:r>
            <a:r>
              <a:rPr lang="en-US" sz="2600" b="1" dirty="0">
                <a:solidFill>
                  <a:srgbClr val="000000"/>
                </a:solidFill>
              </a:rPr>
              <a:t> - all of you who were baptized into Christ have clothed yourselves with Christ.</a:t>
            </a:r>
          </a:p>
          <a:p>
            <a:pPr marL="288000" lvl="0" indent="-252000" algn="l">
              <a:buFont typeface="Wingdings" panose="05000000000000000000" pitchFamily="2" charset="2"/>
              <a:buChar char="§"/>
              <a:defRPr/>
            </a:pPr>
            <a:r>
              <a:rPr lang="en-US" sz="3000" b="1" dirty="0">
                <a:solidFill>
                  <a:prstClr val="black"/>
                </a:solidFill>
              </a:rPr>
              <a:t>In the Lord’s Supper we are nourished to grow into eternal life</a:t>
            </a:r>
            <a:endParaRPr lang="en-US" sz="3000" b="1" dirty="0">
              <a:solidFill>
                <a:srgbClr val="000000"/>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500" b="1" u="sng" dirty="0">
                <a:solidFill>
                  <a:prstClr val="black"/>
                </a:solidFill>
              </a:rPr>
              <a:t>1 Cor 10:16</a:t>
            </a:r>
            <a:r>
              <a:rPr lang="en-US" sz="2500" b="1" dirty="0">
                <a:solidFill>
                  <a:prstClr val="black"/>
                </a:solidFill>
              </a:rPr>
              <a:t> – </a:t>
            </a:r>
            <a:r>
              <a:rPr lang="en-US" sz="2500" b="1" dirty="0">
                <a:solidFill>
                  <a:srgbClr val="000000"/>
                </a:solidFill>
              </a:rPr>
              <a:t>Is not the cup of thanksgiving for which we give thanks a participation in the blood of Christ? Is not the bread that we break a participation in the body of Christ?</a:t>
            </a:r>
            <a:endParaRPr lang="en-US" b="1" dirty="0">
              <a:solidFill>
                <a:prstClr val="black"/>
              </a:solidFill>
            </a:endParaRPr>
          </a:p>
          <a:p>
            <a:pPr marL="36000" lvl="0" algn="l">
              <a:defRPr/>
            </a:pPr>
            <a:r>
              <a:rPr lang="en-US" sz="3000" b="1" dirty="0">
                <a:solidFill>
                  <a:prstClr val="black"/>
                </a:solidFill>
              </a:rPr>
              <a:t>Connection of union with Christ to means of grace, the Spirit, &amp; the church</a:t>
            </a:r>
          </a:p>
          <a:p>
            <a:pPr marL="288000" lvl="0" indent="-180000" algn="l">
              <a:lnSpc>
                <a:spcPct val="100000"/>
              </a:lnSpc>
              <a:spcBef>
                <a:spcPts val="400"/>
              </a:spcBef>
              <a:buClr>
                <a:prstClr val="black"/>
              </a:buClr>
              <a:buSzPct val="68000"/>
              <a:buFont typeface="Arial" panose="020B0604020202020204" pitchFamily="34" charset="0"/>
              <a:buChar char="•"/>
            </a:pPr>
            <a:r>
              <a:rPr lang="en-US" sz="2700" b="1" u="sng" dirty="0">
                <a:solidFill>
                  <a:srgbClr val="000000"/>
                </a:solidFill>
              </a:rPr>
              <a:t>1 Cor 12:13</a:t>
            </a:r>
            <a:r>
              <a:rPr lang="en-US" sz="2700" b="1" dirty="0">
                <a:solidFill>
                  <a:srgbClr val="000000"/>
                </a:solidFill>
              </a:rPr>
              <a:t> - For we were all baptized by one Spirit so as to form one body … and we were all given the one Spirit to drink.</a:t>
            </a:r>
          </a:p>
          <a:p>
            <a:pPr marL="288000" lvl="0" indent="-180000" algn="l">
              <a:lnSpc>
                <a:spcPct val="100000"/>
              </a:lnSpc>
              <a:spcBef>
                <a:spcPts val="400"/>
              </a:spcBef>
              <a:buClr>
                <a:prstClr val="black"/>
              </a:buClr>
              <a:buSzPct val="68000"/>
              <a:buFont typeface="Arial" panose="020B0604020202020204" pitchFamily="34" charset="0"/>
              <a:buChar char="•"/>
            </a:pPr>
            <a:r>
              <a:rPr lang="en-US" sz="2700" b="1" u="sng" dirty="0">
                <a:solidFill>
                  <a:srgbClr val="000000"/>
                </a:solidFill>
              </a:rPr>
              <a:t>Eph 3</a:t>
            </a:r>
            <a:r>
              <a:rPr lang="en-US" sz="2700" b="1" dirty="0">
                <a:solidFill>
                  <a:srgbClr val="000000"/>
                </a:solidFill>
              </a:rPr>
              <a:t> - </a:t>
            </a:r>
            <a:r>
              <a:rPr lang="en-US" sz="2700" b="1" baseline="30000" dirty="0">
                <a:solidFill>
                  <a:srgbClr val="000000"/>
                </a:solidFill>
              </a:rPr>
              <a:t>16 </a:t>
            </a:r>
            <a:r>
              <a:rPr lang="en-US" sz="2700" b="1" dirty="0">
                <a:solidFill>
                  <a:srgbClr val="000000"/>
                </a:solidFill>
              </a:rPr>
              <a:t>I pray that out of his glorious riches he may strengthen you with power through his Spirit in your inner being, </a:t>
            </a:r>
            <a:r>
              <a:rPr lang="en-US" sz="2700" b="1" baseline="30000" dirty="0">
                <a:solidFill>
                  <a:srgbClr val="000000"/>
                </a:solidFill>
              </a:rPr>
              <a:t>17</a:t>
            </a:r>
            <a:r>
              <a:rPr lang="en-US" sz="2700" b="1" dirty="0">
                <a:solidFill>
                  <a:srgbClr val="000000"/>
                </a:solidFill>
              </a:rPr>
              <a:t>so that Christ may dwell in your hearts through faith.</a:t>
            </a:r>
            <a:endParaRPr lang="en-US" sz="2700" b="1" u="sng" dirty="0">
              <a:solidFill>
                <a:srgbClr val="000000"/>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18207"/>
            <a:ext cx="11781182" cy="830997"/>
          </a:xfrm>
          <a:prstGeom prst="rect">
            <a:avLst/>
          </a:prstGeom>
          <a:noFill/>
        </p:spPr>
        <p:txBody>
          <a:bodyPr wrap="square" rtlCol="0">
            <a:spAutoFit/>
          </a:bodyPr>
          <a:lstStyle/>
          <a:p>
            <a:pPr algn="ctr"/>
            <a:r>
              <a:rPr lang="en-US" sz="4800" b="1" u="sng" dirty="0"/>
              <a:t>Union with Christ and the Means of Grace</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71324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347190"/>
            <a:ext cx="11423374" cy="5092603"/>
          </a:xfrm>
        </p:spPr>
        <p:txBody>
          <a:bodyPr>
            <a:normAutofit/>
          </a:bodyPr>
          <a:lstStyle/>
          <a:p>
            <a:pPr algn="l"/>
            <a:r>
              <a:rPr lang="en-US" sz="3400" b="1" dirty="0"/>
              <a:t>Our union with Christ is based on his death &amp; resurrection</a:t>
            </a:r>
            <a:endParaRPr lang="en-US" sz="3400" b="1" dirty="0">
              <a:solidFill>
                <a:prstClr val="black"/>
              </a:solidFill>
            </a:endParaRPr>
          </a:p>
          <a:p>
            <a:pPr marL="216000" lvl="0" indent="-144000" algn="l">
              <a:lnSpc>
                <a:spcPct val="100000"/>
              </a:lnSpc>
              <a:spcBef>
                <a:spcPts val="400"/>
              </a:spcBef>
              <a:buClr>
                <a:prstClr val="black"/>
              </a:buClr>
              <a:buSzPct val="68000"/>
              <a:buFont typeface="Arial" panose="020B0604020202020204" pitchFamily="34" charset="0"/>
              <a:buChar char="•"/>
            </a:pPr>
            <a:r>
              <a:rPr lang="en-US" b="1" u="sng" dirty="0">
                <a:solidFill>
                  <a:srgbClr val="000000"/>
                </a:solidFill>
              </a:rPr>
              <a:t>Rom 6</a:t>
            </a:r>
            <a:r>
              <a:rPr lang="en-US" b="1" dirty="0">
                <a:solidFill>
                  <a:srgbClr val="000000"/>
                </a:solidFill>
              </a:rPr>
              <a:t>-</a:t>
            </a:r>
            <a:r>
              <a:rPr lang="en-US" b="1" baseline="30000" dirty="0">
                <a:solidFill>
                  <a:srgbClr val="000000"/>
                </a:solidFill>
              </a:rPr>
              <a:t>3</a:t>
            </a:r>
            <a:r>
              <a:rPr lang="en-US" b="1" dirty="0">
                <a:solidFill>
                  <a:srgbClr val="000000"/>
                </a:solidFill>
              </a:rPr>
              <a:t>all of us who were baptized into Christ Jesus were baptized into his death? </a:t>
            </a:r>
            <a:r>
              <a:rPr lang="en-US" b="1" baseline="30000" dirty="0">
                <a:solidFill>
                  <a:srgbClr val="000000"/>
                </a:solidFill>
              </a:rPr>
              <a:t>4</a:t>
            </a:r>
            <a:r>
              <a:rPr lang="en-US" b="1" dirty="0">
                <a:solidFill>
                  <a:srgbClr val="000000"/>
                </a:solidFill>
              </a:rPr>
              <a:t>We were therefore buried with him through baptism into death in order that, just as Christ was raised from the dead through the glory of the Father, we too may live a new life.</a:t>
            </a:r>
          </a:p>
          <a:p>
            <a:pPr marL="216000" lvl="0" indent="-144000" algn="l">
              <a:lnSpc>
                <a:spcPct val="100000"/>
              </a:lnSpc>
              <a:spcBef>
                <a:spcPts val="400"/>
              </a:spcBef>
              <a:buClr>
                <a:prstClr val="black"/>
              </a:buClr>
              <a:buSzPct val="68000"/>
              <a:buFont typeface="Arial" panose="020B0604020202020204" pitchFamily="34" charset="0"/>
              <a:buChar char="•"/>
            </a:pPr>
            <a:r>
              <a:rPr lang="en-US" b="1" u="sng" dirty="0">
                <a:solidFill>
                  <a:srgbClr val="000000"/>
                </a:solidFill>
              </a:rPr>
              <a:t>Col 3</a:t>
            </a:r>
            <a:r>
              <a:rPr lang="en-US" b="1" dirty="0">
                <a:solidFill>
                  <a:srgbClr val="000000"/>
                </a:solidFill>
              </a:rPr>
              <a:t> – </a:t>
            </a:r>
            <a:r>
              <a:rPr lang="en-US" b="1" baseline="30000" dirty="0">
                <a:solidFill>
                  <a:srgbClr val="000000"/>
                </a:solidFill>
              </a:rPr>
              <a:t>3</a:t>
            </a:r>
            <a:r>
              <a:rPr lang="en-US" b="1" dirty="0">
                <a:solidFill>
                  <a:srgbClr val="000000"/>
                </a:solidFill>
              </a:rPr>
              <a:t>For you died, and your life is now hidden with Christ in God. </a:t>
            </a:r>
            <a:r>
              <a:rPr lang="en-US" b="1" baseline="30000" dirty="0">
                <a:solidFill>
                  <a:srgbClr val="000000"/>
                </a:solidFill>
              </a:rPr>
              <a:t>4</a:t>
            </a:r>
            <a:r>
              <a:rPr lang="en-US" b="1" dirty="0">
                <a:solidFill>
                  <a:srgbClr val="000000"/>
                </a:solidFill>
              </a:rPr>
              <a:t>When Christ, who is your life, appears, then you also will appear with him in glory.</a:t>
            </a:r>
          </a:p>
          <a:p>
            <a:pPr marL="288000" lvl="0" indent="-252000" algn="l">
              <a:buFont typeface="Wingdings" panose="05000000000000000000" pitchFamily="2" charset="2"/>
              <a:buChar char="§"/>
              <a:defRPr/>
            </a:pPr>
            <a:r>
              <a:rPr lang="en-US" sz="3000" b="1" dirty="0">
                <a:solidFill>
                  <a:prstClr val="black"/>
                </a:solidFill>
              </a:rPr>
              <a:t>Note 3 points about our union with Christ in his death &amp; resurrection</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We died with and in Christ on the cross</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We rose with and in him when he rose from the dead</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His resurrection is the assurance that we will be raised bodily when he returns</a:t>
            </a:r>
          </a:p>
          <a:p>
            <a:pPr marL="36000" lvl="0" algn="l">
              <a:defRPr/>
            </a:pPr>
            <a:r>
              <a:rPr lang="en-US" sz="3200" b="1" dirty="0">
                <a:solidFill>
                  <a:prstClr val="black"/>
                </a:solidFill>
              </a:rPr>
              <a:t>We experience Christ’s resurrection life in the midst of suffering</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18207"/>
            <a:ext cx="11781182" cy="830997"/>
          </a:xfrm>
          <a:prstGeom prst="rect">
            <a:avLst/>
          </a:prstGeom>
          <a:noFill/>
        </p:spPr>
        <p:txBody>
          <a:bodyPr wrap="square" rtlCol="0">
            <a:spAutoFit/>
          </a:bodyPr>
          <a:lstStyle/>
          <a:p>
            <a:pPr algn="ctr"/>
            <a:r>
              <a:rPr lang="en-US" sz="4800" b="1" u="sng" dirty="0"/>
              <a:t>Union with Christ in His Death &amp; Resurrection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78388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347190"/>
            <a:ext cx="11423374" cy="5092603"/>
          </a:xfrm>
        </p:spPr>
        <p:txBody>
          <a:bodyPr>
            <a:normAutofit fontScale="92500" lnSpcReduction="10000"/>
          </a:bodyPr>
          <a:lstStyle/>
          <a:p>
            <a:pPr algn="l"/>
            <a:r>
              <a:rPr lang="en-US" sz="3700" b="1" dirty="0"/>
              <a:t>The persons of the Trinity have a mutual life of love</a:t>
            </a:r>
            <a:endParaRPr lang="en-US" sz="3700" b="1" dirty="0">
              <a:solidFill>
                <a:prstClr val="black"/>
              </a:solidFill>
            </a:endParaRPr>
          </a:p>
          <a:p>
            <a:pPr marL="288000" lvl="0" indent="-252000" algn="l">
              <a:buFont typeface="Wingdings" panose="05000000000000000000" pitchFamily="2" charset="2"/>
              <a:buChar char="§"/>
              <a:defRPr/>
            </a:pPr>
            <a:r>
              <a:rPr lang="en-US" sz="3200" b="1" dirty="0">
                <a:solidFill>
                  <a:prstClr val="black"/>
                </a:solidFill>
              </a:rPr>
              <a:t>They work together in complete union for our salvation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Father’s electing love for us caused him to send his Son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Son became incarnate, and died and rose again with us in mind</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The Spirit was sent by the Father through the Son to unite us to God</a:t>
            </a:r>
          </a:p>
          <a:p>
            <a:pPr marL="36000" lvl="0" algn="l">
              <a:defRPr/>
            </a:pPr>
            <a:r>
              <a:rPr lang="en-US" sz="3600" b="1" dirty="0">
                <a:solidFill>
                  <a:prstClr val="black"/>
                </a:solidFill>
              </a:rPr>
              <a:t>The goal of redemption is that we share in the life of the Trinity </a:t>
            </a:r>
          </a:p>
          <a:p>
            <a:pPr marL="288000" lvl="0" indent="-252000" algn="l">
              <a:buFont typeface="Wingdings" panose="05000000000000000000" pitchFamily="2" charset="2"/>
              <a:buChar char="§"/>
              <a:defRPr/>
            </a:pPr>
            <a:r>
              <a:rPr lang="en-US" sz="2600" b="1" u="sng" dirty="0">
                <a:solidFill>
                  <a:prstClr val="black"/>
                </a:solidFill>
              </a:rPr>
              <a:t>John 14:23 </a:t>
            </a:r>
            <a:r>
              <a:rPr lang="en-US" sz="2600" b="1" dirty="0">
                <a:solidFill>
                  <a:prstClr val="black"/>
                </a:solidFill>
              </a:rPr>
              <a:t>- "If anyone loves me, he will obey my teaching. My Father will love him, and we will come to him and make our home with him.”</a:t>
            </a:r>
          </a:p>
          <a:p>
            <a:pPr marL="288000" lvl="0" indent="-252000" algn="l">
              <a:buFont typeface="Wingdings" panose="05000000000000000000" pitchFamily="2" charset="2"/>
              <a:buChar char="§"/>
              <a:defRPr/>
            </a:pPr>
            <a:r>
              <a:rPr lang="en-US" sz="2600" b="1" u="sng" dirty="0">
                <a:solidFill>
                  <a:prstClr val="black"/>
                </a:solidFill>
              </a:rPr>
              <a:t>John 14 </a:t>
            </a:r>
            <a:r>
              <a:rPr lang="en-US" sz="2600" b="1" dirty="0">
                <a:solidFill>
                  <a:prstClr val="black"/>
                </a:solidFill>
              </a:rPr>
              <a:t>– </a:t>
            </a:r>
            <a:r>
              <a:rPr lang="en-US" sz="2600" b="1" baseline="30000" dirty="0">
                <a:solidFill>
                  <a:prstClr val="black"/>
                </a:solidFill>
              </a:rPr>
              <a:t>16</a:t>
            </a:r>
            <a:r>
              <a:rPr lang="en-US" sz="2600" b="1" dirty="0">
                <a:solidFill>
                  <a:prstClr val="black"/>
                </a:solidFill>
              </a:rPr>
              <a:t>“I will ask the Father, &amp; he will give you another Counselor to be with you forever— </a:t>
            </a:r>
            <a:r>
              <a:rPr lang="en-US" sz="2600" b="1" baseline="30000" dirty="0">
                <a:solidFill>
                  <a:prstClr val="black"/>
                </a:solidFill>
              </a:rPr>
              <a:t>17</a:t>
            </a:r>
            <a:r>
              <a:rPr lang="en-US" sz="2600" b="1" dirty="0">
                <a:solidFill>
                  <a:prstClr val="black"/>
                </a:solidFill>
              </a:rPr>
              <a:t>the Spirit of truth….you know him, for he lives with you &amp; will be in you.” </a:t>
            </a:r>
          </a:p>
          <a:p>
            <a:pPr marL="36000" lvl="0" algn="l">
              <a:defRPr/>
            </a:pPr>
            <a:r>
              <a:rPr lang="en-US" sz="3400" b="1" u="sng" dirty="0">
                <a:solidFill>
                  <a:prstClr val="black"/>
                </a:solidFill>
              </a:rPr>
              <a:t>Our response</a:t>
            </a:r>
            <a:r>
              <a:rPr lang="en-US" sz="3400" b="1" dirty="0">
                <a:solidFill>
                  <a:prstClr val="black"/>
                </a:solidFill>
              </a:rPr>
              <a:t>: pray to God as Father, trust in Christ as our Redeemer, and receive comfort from the Spirit as our Advocate</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pic>
        <p:nvPicPr>
          <p:cNvPr id="9" name="Picture 8">
            <a:extLst>
              <a:ext uri="{FF2B5EF4-FFF2-40B4-BE49-F238E27FC236}">
                <a16:creationId xmlns:a16="http://schemas.microsoft.com/office/drawing/2014/main" id="{03178A11-0A8B-47B9-84F9-6C0A1BC48593}"/>
              </a:ext>
            </a:extLst>
          </p:cNvPr>
          <p:cNvPicPr>
            <a:picLocks noChangeAspect="1"/>
          </p:cNvPicPr>
          <p:nvPr/>
        </p:nvPicPr>
        <p:blipFill>
          <a:blip r:embed="rId3"/>
          <a:stretch>
            <a:fillRect/>
          </a:stretch>
        </p:blipFill>
        <p:spPr>
          <a:xfrm>
            <a:off x="868227" y="646043"/>
            <a:ext cx="10455546" cy="582682"/>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418207"/>
            <a:ext cx="11781182" cy="830997"/>
          </a:xfrm>
          <a:prstGeom prst="rect">
            <a:avLst/>
          </a:prstGeom>
          <a:noFill/>
        </p:spPr>
        <p:txBody>
          <a:bodyPr wrap="square" rtlCol="0">
            <a:spAutoFit/>
          </a:bodyPr>
          <a:lstStyle/>
          <a:p>
            <a:pPr algn="ctr"/>
            <a:r>
              <a:rPr lang="en-US" sz="4800" b="1" u="sng" dirty="0"/>
              <a:t>Union with Christ and the Trinity</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72797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546DAE9AA3D644A02E3BA7200D4FB8" ma:contentTypeVersion="16" ma:contentTypeDescription="Create a new document." ma:contentTypeScope="" ma:versionID="e4d081d257ff0126564408150bfe985b">
  <xsd:schema xmlns:xsd="http://www.w3.org/2001/XMLSchema" xmlns:xs="http://www.w3.org/2001/XMLSchema" xmlns:p="http://schemas.microsoft.com/office/2006/metadata/properties" xmlns:ns2="c753babd-f7c1-47f5-954b-15609dd64a61" xmlns:ns3="df31ed1f-d34c-43b2-8fea-f3b2feb6cdab" targetNamespace="http://schemas.microsoft.com/office/2006/metadata/properties" ma:root="true" ma:fieldsID="c8b5ff7a72b0754fa5096bf071151fc5" ns2:_="" ns3:_="">
    <xsd:import namespace="c753babd-f7c1-47f5-954b-15609dd64a61"/>
    <xsd:import namespace="df31ed1f-d34c-43b2-8fea-f3b2feb6c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3babd-f7c1-47f5-954b-15609dd64a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282f13-ac1e-4b93-bd04-b979fbb47bd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31ed1f-d34c-43b2-8fea-f3b2feb6cda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5694888-0bcd-434f-b8a0-badf92d4d774}" ma:internalName="TaxCatchAll" ma:showField="CatchAllData" ma:web="df31ed1f-d34c-43b2-8fea-f3b2feb6cd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3babd-f7c1-47f5-954b-15609dd64a61">
      <Terms xmlns="http://schemas.microsoft.com/office/infopath/2007/PartnerControls"/>
    </lcf76f155ced4ddcb4097134ff3c332f>
    <TaxCatchAll xmlns="df31ed1f-d34c-43b2-8fea-f3b2feb6cdab" xsi:nil="true"/>
  </documentManagement>
</p:properties>
</file>

<file path=customXml/itemProps1.xml><?xml version="1.0" encoding="utf-8"?>
<ds:datastoreItem xmlns:ds="http://schemas.openxmlformats.org/officeDocument/2006/customXml" ds:itemID="{B2C28E3E-835B-4228-A3E7-7577F03CDF06}"/>
</file>

<file path=customXml/itemProps2.xml><?xml version="1.0" encoding="utf-8"?>
<ds:datastoreItem xmlns:ds="http://schemas.openxmlformats.org/officeDocument/2006/customXml" ds:itemID="{8152EB82-8FA2-4533-8AC8-6216E38D40C6}"/>
</file>

<file path=customXml/itemProps3.xml><?xml version="1.0" encoding="utf-8"?>
<ds:datastoreItem xmlns:ds="http://schemas.openxmlformats.org/officeDocument/2006/customXml" ds:itemID="{FC33765B-6016-47F8-AAE4-D7C2C202AB29}"/>
</file>

<file path=docProps/app.xml><?xml version="1.0" encoding="utf-8"?>
<Properties xmlns="http://schemas.openxmlformats.org/officeDocument/2006/extended-properties" xmlns:vt="http://schemas.openxmlformats.org/officeDocument/2006/docPropsVTypes">
  <Template/>
  <TotalTime>93749</TotalTime>
  <Words>1721</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Sylvie Charliekaram</dc:creator>
  <cp:lastModifiedBy>Gene Haas</cp:lastModifiedBy>
  <cp:revision>540</cp:revision>
  <cp:lastPrinted>2022-03-04T21:02:41Z</cp:lastPrinted>
  <dcterms:created xsi:type="dcterms:W3CDTF">2021-03-25T16:08:16Z</dcterms:created>
  <dcterms:modified xsi:type="dcterms:W3CDTF">2022-10-13T18:26:09Z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0x0101009D546DAE9AA3D644A02E3BA7200D4FB8</vt:lpwstr>
  </property>
</Properties>
</file>