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94" r:id="rId3"/>
    <p:sldId id="296" r:id="rId4"/>
    <p:sldId id="297" r:id="rId5"/>
    <p:sldId id="295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262" r:id="rId1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haas" initials="g" lastIdx="1" clrIdx="0">
    <p:extLst>
      <p:ext uri="{19B8F6BF-5375-455C-9EA6-DF929625EA0E}">
        <p15:presenceInfo xmlns:p15="http://schemas.microsoft.com/office/powerpoint/2012/main" userId="ghaas" providerId="None"/>
      </p:ext>
    </p:extLst>
  </p:cmAuthor>
  <p:cmAuthor id="2" name="Gene Haas" initials="GH" lastIdx="5" clrIdx="1">
    <p:extLst>
      <p:ext uri="{19B8F6BF-5375-455C-9EA6-DF929625EA0E}">
        <p15:presenceInfo xmlns:p15="http://schemas.microsoft.com/office/powerpoint/2012/main" userId="Gene Ha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5503" autoAdjust="0"/>
  </p:normalViewPr>
  <p:slideViewPr>
    <p:cSldViewPr snapToGrid="0">
      <p:cViewPr varScale="1">
        <p:scale>
          <a:sx n="87" d="100"/>
          <a:sy n="87" d="100"/>
        </p:scale>
        <p:origin x="518" y="48"/>
      </p:cViewPr>
      <p:guideLst/>
    </p:cSldViewPr>
  </p:slideViewPr>
  <p:outlineViewPr>
    <p:cViewPr>
      <p:scale>
        <a:sx n="33" d="100"/>
        <a:sy n="33" d="100"/>
      </p:scale>
      <p:origin x="0" y="-1281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C0BED-D5FF-4665-B549-4F6DA28887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B7D31C-116B-43D8-8E23-5EAB53D92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F3BD6-7CBE-4AB7-B7CB-ADFEF0EA7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F1770-46BC-4F37-89E4-8D295C924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30910-6F55-4246-B179-78DFF783A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23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D840-2A2B-4B0B-8EFB-8EA50D131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07C907-34D1-4B78-BD56-51D6A14318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FA350-2DD6-4B29-96D3-993C04BD3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49BDD-644F-4DD6-9346-1174BBE0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95955-03F7-4ECF-9280-02DB82141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68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1BAECF-56DD-4290-8A1E-29C7913448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C03DB1-7C66-461D-9749-ABEFBF8B1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C103C-035A-4B26-8E8F-658DB0670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910D2-F0C2-4781-8DA4-ADD22CFA9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411A2-E76E-4827-9CE5-6441954D2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72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B0A9B-2FA8-49D0-98AF-28979D17D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BDCCA-00CE-4198-82A4-E20630BC7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C578C-FE08-4426-B4D6-EBCC94325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713CE-875D-4531-9EAF-3E52F3FD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CD555-07B0-4342-8DB2-DC5CD5C75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00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D76E8-40D5-43C6-AA2D-5E8999902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B20CD-742A-4B9A-AAF2-915272D5B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C4901-13E1-4DCB-943A-D375243C4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DA35E-448D-4604-A1A8-08709A927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6A250-01A4-47FC-8452-CBA22FC6D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867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2331-5BD4-4937-82B2-C9DB06D55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2AF1F-098F-4419-87E0-27FE08F964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133CC9-9F2A-4576-9915-37A2EE143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BD543-DB06-4DE6-8371-5FA7B6833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10/24/2022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B483D-B7DE-4E4A-9A49-83F37D765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6927F-B076-4D65-B87B-E41150C47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26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5B166-144D-4E86-8527-91ECAA403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3A39A-AE36-4FF7-85B0-BED2C65E9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DEDC9-3F49-4803-96C3-9115B6007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8258E7-ADD4-4943-BCEB-578E8DA7D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6E9D2F-69F2-4C97-989D-18C0C00A3E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F20F62-6CA5-4A2B-B1C4-60401F3F2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10/24/2022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138049-4D1E-4EFF-852A-A5B4F6B2D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08016C-4207-4721-B25D-3D7278E82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4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B3464-4BBE-4286-BBC4-211D4F970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5E9D05-3C1D-4D09-8E47-CA34FF08F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10/24/2022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BDE331-B0D8-4072-BCBD-362460591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A0BEAB-993C-4001-95FE-9A1AECB2C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52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4B9CAB-6938-4A29-8378-E9A158353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10/24/2022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FBC87F-14A5-4CD9-A83F-D83FFA9D3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5C2600-B7A9-44B0-9401-8C5074E0D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82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B5D50-3776-46BA-9462-7B3BD08D1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C8EF2-3301-4F0F-9612-059080568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C95F43-AFF2-4C37-BE8C-0B6CE300A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3BB681-1EB6-4B55-9ABB-83DC77595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10/24/2022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E3AF52-B54C-4FA8-90AA-9583B0916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12A92-EAF5-431F-902F-2FBBD5536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88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2034B-1605-4F08-8B28-F9582DDF4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D8CC4B-13ED-4760-8C8F-58641B593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9E70A4-CF48-4BA3-BAB2-59FFC1675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894435-DBAE-4F81-B492-4A34AA5C2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10/24/2022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D921C4-70F2-44D3-8FAF-C33F90F72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A3A7C4-5563-45DD-9BBC-2E21702C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48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51ED30-D668-46D3-80DA-90C6832CE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B3910-9AE9-4D9B-8FB5-FA39AB0D1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84E14-41D2-4356-8BF4-9C9DACF85A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CFCA5-AD13-4B6D-8FAA-5E3CC57D32DE}" type="datetimeFigureOut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57952-342F-4D46-B2A7-93CA455110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FA837-34E7-4C05-A0FD-71098D23F0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5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1792" y="4819522"/>
            <a:ext cx="10146323" cy="1572485"/>
          </a:xfrm>
        </p:spPr>
        <p:txBody>
          <a:bodyPr>
            <a:noAutofit/>
          </a:bodyPr>
          <a:lstStyle/>
          <a:p>
            <a:r>
              <a:rPr lang="en-US" sz="6000" b="1" dirty="0"/>
              <a:t>24. Salvation: Effectual Calling, Regeneration and Conversion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F1D5D21-1130-4442-B590-091590444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592" y="667358"/>
            <a:ext cx="4048398" cy="376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640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721" y="1394620"/>
            <a:ext cx="11423374" cy="5092266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Regeneration is God’s sovereign work of transforming us</a:t>
            </a:r>
          </a:p>
          <a:p>
            <a:pPr algn="l"/>
            <a:r>
              <a:rPr lang="en-US" sz="3200" b="1" dirty="0"/>
              <a:t>Conversion is our response to God’s work of rebirth &amp; renewal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</a:rPr>
              <a:t>Regeneration results in repentance and faith</a:t>
            </a:r>
            <a:endParaRPr lang="en-US" sz="3200" b="1" dirty="0"/>
          </a:p>
          <a:p>
            <a:pPr algn="l"/>
            <a:r>
              <a:rPr lang="en-US" sz="3200" b="1" dirty="0"/>
              <a:t>The two can be </a:t>
            </a:r>
            <a:r>
              <a:rPr lang="en-US" sz="3200" b="1" i="1" dirty="0"/>
              <a:t>logically</a:t>
            </a:r>
            <a:r>
              <a:rPr lang="en-US" sz="3200" b="1" dirty="0"/>
              <a:t> distinguished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</a:rPr>
              <a:t>They may be separate in time, notably for infants 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</a:rPr>
              <a:t>In adult converts the two are necessarily connected in time</a:t>
            </a:r>
          </a:p>
          <a:p>
            <a:pPr lvl="0" algn="l">
              <a:defRPr/>
            </a:pPr>
            <a:r>
              <a:rPr lang="en-US" sz="3200" b="1" dirty="0">
                <a:solidFill>
                  <a:prstClr val="black"/>
                </a:solidFill>
              </a:rPr>
              <a:t>Conversion occurs within the new regenerate life of believers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</a:rPr>
              <a:t>The Spirit gives us the </a:t>
            </a:r>
            <a:r>
              <a:rPr lang="en-US" sz="2800" b="1" i="1" dirty="0">
                <a:solidFill>
                  <a:prstClr val="black"/>
                </a:solidFill>
              </a:rPr>
              <a:t>ability</a:t>
            </a:r>
            <a:r>
              <a:rPr lang="en-US" sz="2800" b="1" dirty="0">
                <a:solidFill>
                  <a:prstClr val="black"/>
                </a:solidFill>
              </a:rPr>
              <a:t> to know and trust God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</a:rPr>
              <a:t>Thus, we can repent, believe the gospel, and obey God in love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endParaRPr lang="en-US" sz="2600" b="1" dirty="0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178A11-0A8B-47B9-84F9-6C0A1BC48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227" y="646043"/>
            <a:ext cx="10455546" cy="8282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490961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Regeneration and Conversion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2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721" y="1394620"/>
            <a:ext cx="11423374" cy="5092266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100" b="1" u="sng" dirty="0"/>
              <a:t>2Cor 7:10 </a:t>
            </a:r>
            <a:r>
              <a:rPr lang="en-US" sz="3100" b="1" dirty="0"/>
              <a:t>– “Godly sorrow brings repentance that leads to salvation”</a:t>
            </a:r>
          </a:p>
          <a:p>
            <a:pPr algn="l"/>
            <a:r>
              <a:rPr lang="en-US" sz="3200" b="1" dirty="0"/>
              <a:t>“[Repentance] includes profound antipathy [hatred] toward one’s own sin, which is accompanied by turning away from sin and turning positively toward God and his law” – Herman Bavinck</a:t>
            </a:r>
          </a:p>
          <a:p>
            <a:pPr algn="l"/>
            <a:r>
              <a:rPr lang="en-US" sz="3200" b="1" dirty="0"/>
              <a:t>Three aspects of repentance: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Hatred of sin – in the light of God’s holiness and his law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Forsaking sin and the sinful life of autonomy and idolatry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000" b="1" dirty="0"/>
              <a:t>Embracing a new life of serving and obeying God</a:t>
            </a:r>
          </a:p>
          <a:p>
            <a:pPr algn="l"/>
            <a:r>
              <a:rPr lang="en-US" sz="3200" b="1" dirty="0"/>
              <a:t>Repentance is indispensable for salvation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It is necessarily connected to faith in Christ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178A11-0A8B-47B9-84F9-6C0A1BC48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227" y="646043"/>
            <a:ext cx="10455546" cy="8282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490961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What Is Repentance?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18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721" y="1394620"/>
            <a:ext cx="11423374" cy="5092266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“... a firm and certain knowledge of God’s benevolence [grace] toward us, founded upon the truth of the freely given promise in Christ, both revealed to our minds and sealed upon our hearts through the Holy Spirit.”  (Calvin, </a:t>
            </a:r>
            <a:r>
              <a:rPr lang="en-US" sz="3200" b="1" i="1" dirty="0"/>
              <a:t>Institutes</a:t>
            </a:r>
            <a:r>
              <a:rPr lang="en-US" sz="3200" b="1" dirty="0"/>
              <a:t>, 3.2.7)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</a:rPr>
              <a:t>Note Calvin’s Trinitarian definition of faith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</a:rPr>
              <a:t>Regeneration results in both repentance and faith</a:t>
            </a:r>
            <a:endParaRPr lang="en-US" sz="3200" b="1" dirty="0"/>
          </a:p>
          <a:p>
            <a:pPr algn="l"/>
            <a:r>
              <a:rPr lang="en-US" sz="3200" b="1" dirty="0"/>
              <a:t>Three interrelated elements of saving faith: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u="sng" dirty="0">
                <a:solidFill>
                  <a:prstClr val="black"/>
                </a:solidFill>
              </a:rPr>
              <a:t>Knowledge</a:t>
            </a:r>
            <a:r>
              <a:rPr lang="en-US" sz="2800" b="1" dirty="0">
                <a:solidFill>
                  <a:prstClr val="black"/>
                </a:solidFill>
              </a:rPr>
              <a:t> of the gospel of salvation in Christ (Rom 10:14)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u="sng" dirty="0">
                <a:solidFill>
                  <a:prstClr val="black"/>
                </a:solidFill>
              </a:rPr>
              <a:t>Assent</a:t>
            </a:r>
            <a:r>
              <a:rPr lang="en-US" sz="2800" b="1" dirty="0">
                <a:solidFill>
                  <a:prstClr val="black"/>
                </a:solidFill>
              </a:rPr>
              <a:t> to the gospel’s unchanging &amp; universal truthfulness (Acts 4:12)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u="sng" dirty="0">
                <a:solidFill>
                  <a:prstClr val="black"/>
                </a:solidFill>
              </a:rPr>
              <a:t>Trust:</a:t>
            </a:r>
            <a:r>
              <a:rPr lang="en-US" sz="2800" b="1" dirty="0">
                <a:solidFill>
                  <a:prstClr val="black"/>
                </a:solidFill>
              </a:rPr>
              <a:t> receiving &amp; resting on Christ alone for salvation (Rom 4:3-5)</a:t>
            </a:r>
            <a:endParaRPr lang="en-US" sz="2600" b="1" dirty="0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178A11-0A8B-47B9-84F9-6C0A1BC48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227" y="646043"/>
            <a:ext cx="10455546" cy="8282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490961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What Is Faith?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81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721" y="1394620"/>
            <a:ext cx="11423374" cy="5092266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b="1" dirty="0"/>
              <a:t>No single model of conversion → repentance and faith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</a:rPr>
              <a:t>Children of believers can experience conversion from early years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</a:rPr>
              <a:t>Adults can undergo sudden and dramatic conversions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</a:rPr>
              <a:t>Adult conversion can also occur over a period of time</a:t>
            </a:r>
            <a:endParaRPr lang="en-US" sz="3200" b="1" dirty="0"/>
          </a:p>
          <a:p>
            <a:pPr algn="l"/>
            <a:r>
              <a:rPr lang="en-US" sz="3400" b="1" dirty="0"/>
              <a:t>“Scripture only requires that there be uprightness and truth in the hearts of people; that grief over sin must be genuine. Conversion is a matter of the heart.” – Herman Bavinck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u="sng" dirty="0">
                <a:solidFill>
                  <a:prstClr val="black"/>
                </a:solidFill>
              </a:rPr>
              <a:t>Rom 10</a:t>
            </a:r>
            <a:r>
              <a:rPr lang="en-US" sz="2800" b="1" dirty="0">
                <a:solidFill>
                  <a:prstClr val="black"/>
                </a:solidFill>
              </a:rPr>
              <a:t> – “</a:t>
            </a:r>
            <a:r>
              <a:rPr lang="en-US" sz="2800" b="1" baseline="30000" dirty="0">
                <a:solidFill>
                  <a:prstClr val="black"/>
                </a:solidFill>
              </a:rPr>
              <a:t>9</a:t>
            </a:r>
            <a:r>
              <a:rPr lang="en-US" sz="2800" b="1" dirty="0">
                <a:solidFill>
                  <a:prstClr val="black"/>
                </a:solidFill>
              </a:rPr>
              <a:t>If you declare with your mouth, “Jesus is Lord,” and believe in your heart that God raised him from the dead, you will be saved. </a:t>
            </a:r>
            <a:r>
              <a:rPr lang="en-US" sz="2800" b="1" baseline="30000" dirty="0">
                <a:solidFill>
                  <a:prstClr val="black"/>
                </a:solidFill>
              </a:rPr>
              <a:t>10</a:t>
            </a:r>
            <a:r>
              <a:rPr lang="en-US" sz="2800" b="1" dirty="0">
                <a:solidFill>
                  <a:prstClr val="black"/>
                </a:solidFill>
              </a:rPr>
              <a:t>For it is with your heart that you believe and are justified, and it is with your mouth that you profess your faith and are saved.”</a:t>
            </a:r>
            <a:endParaRPr lang="en-US" sz="3200" b="1" u="sng" dirty="0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178A11-0A8B-47B9-84F9-6C0A1BC48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227" y="646043"/>
            <a:ext cx="10455546" cy="8282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490961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Models of Conversion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14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7983" y="5459896"/>
            <a:ext cx="9250017" cy="755374"/>
          </a:xfrm>
        </p:spPr>
        <p:txBody>
          <a:bodyPr>
            <a:normAutofit/>
          </a:bodyPr>
          <a:lstStyle/>
          <a:p>
            <a:r>
              <a:rPr lang="en-US" sz="4800" b="1" dirty="0"/>
              <a:t>Thank you!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CBC11DC-64BE-0A4E-991D-02A23A0C5C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743" y="1239078"/>
            <a:ext cx="4424517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41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313" y="1231210"/>
            <a:ext cx="11423374" cy="51886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500" b="1" dirty="0"/>
              <a:t>The order of salvation deals with all aspects of union with Christ</a:t>
            </a:r>
          </a:p>
          <a:p>
            <a:pPr algn="l"/>
            <a:r>
              <a:rPr lang="en-US" sz="3500" b="1" dirty="0"/>
              <a:t>We examine them in a logical order, but they form a unity</a:t>
            </a:r>
          </a:p>
          <a:p>
            <a:pPr algn="l"/>
            <a:r>
              <a:rPr lang="en-US" sz="3500" b="1" dirty="0"/>
              <a:t>The Bible points to this: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u="sng" dirty="0">
                <a:solidFill>
                  <a:prstClr val="black"/>
                </a:solidFill>
              </a:rPr>
              <a:t>Rom 8 </a:t>
            </a:r>
            <a:r>
              <a:rPr lang="en-US" sz="3000" b="1" dirty="0">
                <a:solidFill>
                  <a:prstClr val="black"/>
                </a:solidFill>
              </a:rPr>
              <a:t>– </a:t>
            </a:r>
            <a:r>
              <a:rPr lang="en-US" sz="3000" b="1" baseline="30000" dirty="0">
                <a:solidFill>
                  <a:prstClr val="black"/>
                </a:solidFill>
              </a:rPr>
              <a:t>29</a:t>
            </a:r>
            <a:r>
              <a:rPr lang="en-US" sz="3000" b="1" dirty="0">
                <a:solidFill>
                  <a:prstClr val="black"/>
                </a:solidFill>
              </a:rPr>
              <a:t>Those God foreknew he also predestined to be </a:t>
            </a:r>
            <a:r>
              <a:rPr lang="en-US" sz="3000" b="1" u="sng" dirty="0">
                <a:solidFill>
                  <a:prstClr val="black"/>
                </a:solidFill>
              </a:rPr>
              <a:t>conformed to the image of his Son</a:t>
            </a:r>
            <a:r>
              <a:rPr lang="en-US" sz="3000" b="1" dirty="0">
                <a:solidFill>
                  <a:prstClr val="black"/>
                </a:solidFill>
              </a:rPr>
              <a:t>, that he might be the firstborn among many brothers and sisters. </a:t>
            </a:r>
            <a:r>
              <a:rPr lang="en-US" sz="3000" b="1" baseline="30000" dirty="0">
                <a:solidFill>
                  <a:prstClr val="black"/>
                </a:solidFill>
              </a:rPr>
              <a:t>30</a:t>
            </a:r>
            <a:r>
              <a:rPr lang="en-US" sz="3000" b="1" dirty="0">
                <a:solidFill>
                  <a:prstClr val="black"/>
                </a:solidFill>
              </a:rPr>
              <a:t>And those he predestined, he also </a:t>
            </a:r>
            <a:r>
              <a:rPr lang="en-US" sz="3000" b="1" u="sng" dirty="0">
                <a:solidFill>
                  <a:prstClr val="black"/>
                </a:solidFill>
              </a:rPr>
              <a:t>called</a:t>
            </a:r>
            <a:r>
              <a:rPr lang="en-US" sz="3000" b="1" dirty="0">
                <a:solidFill>
                  <a:prstClr val="black"/>
                </a:solidFill>
              </a:rPr>
              <a:t>; those he called, he also </a:t>
            </a:r>
            <a:r>
              <a:rPr lang="en-US" sz="3000" b="1" u="sng" dirty="0">
                <a:solidFill>
                  <a:prstClr val="black"/>
                </a:solidFill>
              </a:rPr>
              <a:t>justified</a:t>
            </a:r>
            <a:r>
              <a:rPr lang="en-US" sz="3000" b="1" dirty="0">
                <a:solidFill>
                  <a:prstClr val="black"/>
                </a:solidFill>
              </a:rPr>
              <a:t>; those he justified, he also </a:t>
            </a:r>
            <a:r>
              <a:rPr lang="en-US" sz="3000" b="1" u="sng" dirty="0">
                <a:solidFill>
                  <a:prstClr val="black"/>
                </a:solidFill>
              </a:rPr>
              <a:t>glorified</a:t>
            </a:r>
            <a:r>
              <a:rPr lang="en-US" sz="3000" b="1" dirty="0">
                <a:solidFill>
                  <a:prstClr val="black"/>
                </a:solidFill>
              </a:rPr>
              <a:t>.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1 </a:t>
            </a:r>
            <a:r>
              <a:rPr lang="en-US" sz="3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3000" b="1" baseline="30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3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[God] chose us in [Christ] before the creation of the world to be </a:t>
            </a:r>
            <a:r>
              <a:rPr lang="en-US" sz="3000" b="1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holy and blameless </a:t>
            </a:r>
            <a:r>
              <a:rPr lang="en-US" sz="3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his sight. In love</a:t>
            </a:r>
            <a:r>
              <a:rPr lang="en-US" sz="3000" b="1" baseline="30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</a:t>
            </a:r>
            <a:r>
              <a:rPr lang="en-US" sz="3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predestined us for </a:t>
            </a:r>
            <a:r>
              <a:rPr lang="en-US" sz="3000" b="1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adoption</a:t>
            </a:r>
            <a:r>
              <a:rPr lang="en-US" sz="3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sonship through Jesus Christ, in accordance with his pleasure and will.</a:t>
            </a:r>
          </a:p>
          <a:p>
            <a:pPr lvl="0" algn="l"/>
            <a:r>
              <a:rPr lang="en-US" sz="3900" b="1" dirty="0">
                <a:solidFill>
                  <a:prstClr val="black"/>
                </a:solidFill>
              </a:rPr>
              <a:t>Note the elements: Calling, regeneration, justification, adoption, sanctification, glorification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249137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The Order of Salvation</a:t>
            </a:r>
            <a:r>
              <a:rPr lang="en-US" sz="4800" b="1" dirty="0"/>
              <a:t> (</a:t>
            </a:r>
            <a:r>
              <a:rPr lang="en-US" sz="4800" b="1" i="1" dirty="0"/>
              <a:t>ordo salutis)</a:t>
            </a:r>
            <a:endParaRPr lang="en-US" sz="4800" b="1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99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313" y="1080134"/>
            <a:ext cx="11423374" cy="5339716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Jesus’ final words to his disciples: 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“You will receive power when the Holy Spirit comes on you; and you will be my witnesses in Jerusalem, and in all Judea and Samaria, and to the ends of the earth” (Acts 1:8)</a:t>
            </a:r>
            <a:endParaRPr lang="en-US" sz="3000" b="1" dirty="0"/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/>
              <a:t>The gospel of salvation in Christ must be preached to all the world</a:t>
            </a:r>
            <a:endParaRPr lang="en-US" sz="3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/>
            <a:r>
              <a:rPr lang="en-US" sz="3600" b="1" dirty="0">
                <a:solidFill>
                  <a:prstClr val="black"/>
                </a:solidFill>
              </a:rPr>
              <a:t>Yet, those dead in sin (Eph 2:1) are unable to accept it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200" b="1" dirty="0">
                <a:solidFill>
                  <a:prstClr val="black"/>
                </a:solidFill>
              </a:rPr>
              <a:t>Simply hearing the gospel does not overcome inability to believe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200" b="1" dirty="0">
                <a:solidFill>
                  <a:prstClr val="black"/>
                </a:solidFill>
              </a:rPr>
              <a:t>In fact, the gospel call exposes peoples’ resistance to it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</a:rPr>
              <a:t>“They are darkened in their understanding and separated from the life of God because of the ignorance that is in them due to the hardening of their hearts” (Eph 4:18)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249137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The </a:t>
            </a:r>
            <a:r>
              <a:rPr lang="en-US" sz="4800" b="1" i="1" u="sng" dirty="0"/>
              <a:t>External</a:t>
            </a:r>
            <a:r>
              <a:rPr lang="en-US" sz="4800" b="1" u="sng" dirty="0"/>
              <a:t> Call of the Gospel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69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313" y="1080134"/>
            <a:ext cx="11423374" cy="5339716"/>
          </a:xfrm>
        </p:spPr>
        <p:txBody>
          <a:bodyPr>
            <a:normAutofit/>
          </a:bodyPr>
          <a:lstStyle/>
          <a:p>
            <a:pPr lvl="0" algn="l"/>
            <a:r>
              <a:rPr lang="en-US" sz="3600" b="1" dirty="0">
                <a:solidFill>
                  <a:prstClr val="black"/>
                </a:solidFill>
              </a:rPr>
              <a:t>Only the Spirit can open people’s hearts to the gospel</a:t>
            </a:r>
            <a:endParaRPr lang="en-US" sz="3200" b="1" dirty="0">
              <a:solidFill>
                <a:prstClr val="black"/>
              </a:solidFill>
            </a:endParaRP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says: “No one can come to me unless the Father who sent me draws them” (John 6:44)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must receive “the Spirit who is from God, so that we may understand what God has freely given us” (1 Cor 2:12)</a:t>
            </a:r>
          </a:p>
          <a:p>
            <a:pPr lvl="0" algn="l"/>
            <a:r>
              <a:rPr lang="en-US" sz="3600" b="1" dirty="0">
                <a:solidFill>
                  <a:prstClr val="black"/>
                </a:solidFill>
              </a:rPr>
              <a:t>Only the effectual calling of the Holy Spirit opens hearts: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acknowledge their sin and misery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understand the message of salvation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renew our wills</a:t>
            </a:r>
          </a:p>
          <a:p>
            <a:pPr lvl="0" algn="l">
              <a:defRPr/>
            </a:pPr>
            <a:r>
              <a:rPr lang="en-US" sz="3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Thus, enabling them to embrace Christ as offered in the gospel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249137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Effectual Calling: Saving </a:t>
            </a:r>
            <a:r>
              <a:rPr lang="en-US" sz="4800" b="1" i="1" u="sng" dirty="0"/>
              <a:t>Internal</a:t>
            </a:r>
            <a:r>
              <a:rPr lang="en-US" sz="4800" b="1" u="sng" dirty="0"/>
              <a:t> Call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89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721" y="1394620"/>
            <a:ext cx="11423374" cy="471490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600" b="1" dirty="0"/>
              <a:t>Fallen humans retain the freedom to make decisions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200" b="1" dirty="0">
                <a:solidFill>
                  <a:prstClr val="black"/>
                </a:solidFill>
              </a:rPr>
              <a:t>We are responsible for our choices and actions </a:t>
            </a:r>
          </a:p>
          <a:p>
            <a:pPr lvl="0" algn="l"/>
            <a:r>
              <a:rPr lang="en-US" sz="3600" b="1" dirty="0">
                <a:solidFill>
                  <a:prstClr val="black"/>
                </a:solidFill>
              </a:rPr>
              <a:t>Humans choose to do what their hearts are set on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200" b="1" dirty="0">
                <a:solidFill>
                  <a:prstClr val="black"/>
                </a:solidFill>
              </a:rPr>
              <a:t>Sinful hearts → sinful desires → sinful actions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200" b="1" dirty="0"/>
              <a:t>Sinful people do not want to know God and serve him</a:t>
            </a:r>
          </a:p>
          <a:p>
            <a:pPr lvl="0" algn="l">
              <a:defRPr/>
            </a:pPr>
            <a:r>
              <a:rPr lang="en-US" sz="3500" b="1" dirty="0">
                <a:solidFill>
                  <a:prstClr val="black"/>
                </a:solidFill>
              </a:rPr>
              <a:t>God’s effectual call transforms us to accept the external call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200" b="1" dirty="0">
                <a:solidFill>
                  <a:prstClr val="black"/>
                </a:solidFill>
              </a:rPr>
              <a:t>By means of God’s word and Spirit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200" b="1" dirty="0">
                <a:solidFill>
                  <a:prstClr val="black"/>
                </a:solidFill>
              </a:rPr>
              <a:t>Nothing in sinful humans warrants this – due only to God’s grace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200" b="1" dirty="0">
                <a:solidFill>
                  <a:prstClr val="black"/>
                </a:solidFill>
              </a:rPr>
              <a:t>Renewed hearts come freely &amp; willingly to God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178A11-0A8B-47B9-84F9-6C0A1BC48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227" y="646043"/>
            <a:ext cx="10455546" cy="8282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490961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Effectual Calling and the Human Will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53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721" y="1394620"/>
            <a:ext cx="11423374" cy="509226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600" b="1" dirty="0"/>
              <a:t>Effectual calling results in personal transformation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u="sng" dirty="0">
                <a:solidFill>
                  <a:prstClr val="black"/>
                </a:solidFill>
              </a:rPr>
              <a:t>John 3 </a:t>
            </a:r>
            <a:r>
              <a:rPr lang="en-US" sz="2800" b="1" dirty="0">
                <a:solidFill>
                  <a:prstClr val="black"/>
                </a:solidFill>
              </a:rPr>
              <a:t>– </a:t>
            </a:r>
            <a:r>
              <a:rPr lang="en-US" sz="2800" b="1" baseline="30000" dirty="0">
                <a:solidFill>
                  <a:prstClr val="black"/>
                </a:solidFill>
              </a:rPr>
              <a:t>5</a:t>
            </a:r>
            <a:r>
              <a:rPr lang="en-US" sz="2800" b="1" dirty="0">
                <a:solidFill>
                  <a:prstClr val="black"/>
                </a:solidFill>
              </a:rPr>
              <a:t>[Jesus:] “no one can enter the kingdom of God unless they are born of water and the Spirit… </a:t>
            </a:r>
            <a:r>
              <a:rPr lang="en-US" sz="2800" b="1" baseline="30000" dirty="0">
                <a:solidFill>
                  <a:prstClr val="black"/>
                </a:solidFill>
              </a:rPr>
              <a:t>7</a:t>
            </a:r>
            <a:r>
              <a:rPr lang="en-US" sz="2800" b="1" dirty="0">
                <a:solidFill>
                  <a:prstClr val="black"/>
                </a:solidFill>
              </a:rPr>
              <a:t>You must be born again [or from above].”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000" b="1" u="sng" dirty="0">
                <a:solidFill>
                  <a:prstClr val="black"/>
                </a:solidFill>
              </a:rPr>
              <a:t>Tit. 3:5 </a:t>
            </a:r>
            <a:r>
              <a:rPr lang="en-US" sz="3000" b="1" dirty="0">
                <a:solidFill>
                  <a:prstClr val="black"/>
                </a:solidFill>
              </a:rPr>
              <a:t>- “[God our Savior] saved us through the washing of rebirth [or regeneration] and renewal by the Holy Spirit” </a:t>
            </a:r>
          </a:p>
          <a:p>
            <a:pPr lvl="0" algn="l">
              <a:defRPr/>
            </a:pPr>
            <a:r>
              <a:rPr lang="en-US" sz="3600" b="1" dirty="0">
                <a:solidFill>
                  <a:prstClr val="black"/>
                </a:solidFill>
              </a:rPr>
              <a:t>Regeneration refers to what God does in us, not what we do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200" b="1" dirty="0">
                <a:solidFill>
                  <a:prstClr val="black"/>
                </a:solidFill>
              </a:rPr>
              <a:t>It focuses on the heart, the core of our nature</a:t>
            </a:r>
            <a:endParaRPr lang="en-US" sz="3200" b="1" dirty="0"/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200" b="1" dirty="0">
                <a:solidFill>
                  <a:prstClr val="black"/>
                </a:solidFill>
              </a:rPr>
              <a:t>It precedes and is the cause of our response of repentance &amp; faith</a:t>
            </a:r>
          </a:p>
          <a:p>
            <a:pPr lvl="0" algn="l">
              <a:defRPr/>
            </a:pPr>
            <a:r>
              <a:rPr lang="en-US" sz="3600" b="1" dirty="0">
                <a:solidFill>
                  <a:prstClr val="black"/>
                </a:solidFill>
              </a:rPr>
              <a:t>Efficient agent is the Spirit; instrumental cause is God’s word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000" b="1" u="sng" dirty="0">
                <a:solidFill>
                  <a:prstClr val="black"/>
                </a:solidFill>
              </a:rPr>
              <a:t>1 Pet 1:23 </a:t>
            </a:r>
            <a:r>
              <a:rPr lang="en-US" sz="3000" b="1" dirty="0">
                <a:solidFill>
                  <a:prstClr val="black"/>
                </a:solidFill>
              </a:rPr>
              <a:t>– “For you have been born again, not of perishable seed, but of imperishable, through the living and enduring word of God.”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178A11-0A8B-47B9-84F9-6C0A1BC48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227" y="646043"/>
            <a:ext cx="10455546" cy="8282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490961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Regeneration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05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721" y="1394620"/>
            <a:ext cx="11423374" cy="5092266"/>
          </a:xfrm>
        </p:spPr>
        <p:txBody>
          <a:bodyPr>
            <a:normAutofit fontScale="92500"/>
          </a:bodyPr>
          <a:lstStyle/>
          <a:p>
            <a:pPr algn="l"/>
            <a:r>
              <a:rPr lang="en-US" sz="3600" b="1" dirty="0"/>
              <a:t>Other biblical passages on regeneration: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000" b="1" u="sng" dirty="0">
                <a:solidFill>
                  <a:prstClr val="black"/>
                </a:solidFill>
              </a:rPr>
              <a:t>John 1:13 </a:t>
            </a:r>
            <a:r>
              <a:rPr lang="en-US" sz="3000" b="1" dirty="0">
                <a:solidFill>
                  <a:prstClr val="black"/>
                </a:solidFill>
              </a:rPr>
              <a:t>– “children [of God are] born not of natural descent, nor of human decision or a husband’s will, but </a:t>
            </a:r>
            <a:r>
              <a:rPr lang="en-US" sz="3000" b="1" i="1" dirty="0">
                <a:solidFill>
                  <a:prstClr val="black"/>
                </a:solidFill>
              </a:rPr>
              <a:t>born of God</a:t>
            </a:r>
            <a:r>
              <a:rPr lang="en-US" sz="3000" b="1" dirty="0">
                <a:solidFill>
                  <a:prstClr val="black"/>
                </a:solidFill>
              </a:rPr>
              <a:t>.”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000" b="1" u="sng" dirty="0">
                <a:solidFill>
                  <a:prstClr val="black"/>
                </a:solidFill>
              </a:rPr>
              <a:t>1 John 2:29 </a:t>
            </a:r>
            <a:r>
              <a:rPr lang="en-US" sz="3000" b="1" dirty="0">
                <a:solidFill>
                  <a:prstClr val="black"/>
                </a:solidFill>
              </a:rPr>
              <a:t>– “everyone who does what is right has been </a:t>
            </a:r>
            <a:r>
              <a:rPr lang="en-US" sz="3000" b="1" i="1" dirty="0">
                <a:solidFill>
                  <a:prstClr val="black"/>
                </a:solidFill>
              </a:rPr>
              <a:t>born of [God]”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000" b="1" u="sng" dirty="0">
                <a:solidFill>
                  <a:prstClr val="black"/>
                </a:solidFill>
              </a:rPr>
              <a:t>1 John 4:7</a:t>
            </a:r>
            <a:r>
              <a:rPr lang="en-US" sz="3000" b="1" dirty="0">
                <a:solidFill>
                  <a:prstClr val="black"/>
                </a:solidFill>
              </a:rPr>
              <a:t> – “Everyone who loves has been </a:t>
            </a:r>
            <a:r>
              <a:rPr lang="en-US" sz="3000" b="1" i="1" dirty="0">
                <a:solidFill>
                  <a:prstClr val="black"/>
                </a:solidFill>
              </a:rPr>
              <a:t>born of God </a:t>
            </a:r>
            <a:r>
              <a:rPr lang="en-US" sz="3000" b="1" dirty="0">
                <a:solidFill>
                  <a:prstClr val="black"/>
                </a:solidFill>
              </a:rPr>
              <a:t>and knows God.”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3000" b="1" u="sng" dirty="0">
                <a:solidFill>
                  <a:prstClr val="black"/>
                </a:solidFill>
              </a:rPr>
              <a:t>1 John 5 </a:t>
            </a:r>
            <a:r>
              <a:rPr lang="en-US" sz="3000" b="1" dirty="0">
                <a:solidFill>
                  <a:prstClr val="black"/>
                </a:solidFill>
              </a:rPr>
              <a:t>– </a:t>
            </a:r>
            <a:r>
              <a:rPr lang="en-US" sz="3000" b="1" baseline="30000" dirty="0">
                <a:solidFill>
                  <a:prstClr val="black"/>
                </a:solidFill>
              </a:rPr>
              <a:t>1”</a:t>
            </a:r>
            <a:r>
              <a:rPr lang="en-US" sz="3000" b="1" dirty="0">
                <a:solidFill>
                  <a:prstClr val="black"/>
                </a:solidFill>
              </a:rPr>
              <a:t>Everyone who believes that Jesus is the Christ is </a:t>
            </a:r>
            <a:r>
              <a:rPr lang="en-US" sz="3000" b="1" i="1" dirty="0">
                <a:solidFill>
                  <a:prstClr val="black"/>
                </a:solidFill>
              </a:rPr>
              <a:t>born of God </a:t>
            </a:r>
            <a:r>
              <a:rPr lang="en-US" sz="3000" b="1" dirty="0">
                <a:solidFill>
                  <a:prstClr val="black"/>
                </a:solidFill>
              </a:rPr>
              <a:t>… </a:t>
            </a:r>
            <a:r>
              <a:rPr lang="en-US" sz="3000" b="1" baseline="30000" dirty="0">
                <a:solidFill>
                  <a:prstClr val="black"/>
                </a:solidFill>
              </a:rPr>
              <a:t>4</a:t>
            </a:r>
            <a:r>
              <a:rPr lang="en-US" sz="3000" b="1" dirty="0">
                <a:solidFill>
                  <a:prstClr val="black"/>
                </a:solidFill>
              </a:rPr>
              <a:t>everyone </a:t>
            </a:r>
            <a:r>
              <a:rPr lang="en-US" sz="3000" b="1" i="1" dirty="0">
                <a:solidFill>
                  <a:prstClr val="black"/>
                </a:solidFill>
              </a:rPr>
              <a:t>born of God </a:t>
            </a:r>
            <a:r>
              <a:rPr lang="en-US" sz="3000" b="1" dirty="0">
                <a:solidFill>
                  <a:prstClr val="black"/>
                </a:solidFill>
              </a:rPr>
              <a:t>overcomes the world… </a:t>
            </a:r>
            <a:r>
              <a:rPr lang="en-US" sz="3000" b="1" baseline="30000" dirty="0">
                <a:solidFill>
                  <a:prstClr val="black"/>
                </a:solidFill>
              </a:rPr>
              <a:t>18</a:t>
            </a:r>
            <a:r>
              <a:rPr lang="en-US" sz="3000" b="1" dirty="0">
                <a:solidFill>
                  <a:prstClr val="black"/>
                </a:solidFill>
              </a:rPr>
              <a:t>anyone </a:t>
            </a:r>
            <a:r>
              <a:rPr lang="en-US" sz="3000" b="1" i="1" dirty="0">
                <a:solidFill>
                  <a:prstClr val="black"/>
                </a:solidFill>
              </a:rPr>
              <a:t>born of God </a:t>
            </a:r>
            <a:r>
              <a:rPr lang="en-US" sz="3000" b="1" dirty="0">
                <a:solidFill>
                  <a:prstClr val="black"/>
                </a:solidFill>
              </a:rPr>
              <a:t>does not continue to sin.”</a:t>
            </a:r>
          </a:p>
          <a:p>
            <a:pPr lvl="0" algn="l">
              <a:defRPr/>
            </a:pPr>
            <a:r>
              <a:rPr lang="en-US" sz="3600" b="1" dirty="0">
                <a:solidFill>
                  <a:prstClr val="black"/>
                </a:solidFill>
              </a:rPr>
              <a:t>Regeneration is the cause of belief in Christ, of doing right, of love, of not continuing in sin, and of overcoming the evil world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178A11-0A8B-47B9-84F9-6C0A1BC48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227" y="646043"/>
            <a:ext cx="10455546" cy="8282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490961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Regeneration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13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721" y="1394620"/>
            <a:ext cx="11423374" cy="5092266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b="1" dirty="0"/>
              <a:t>An unbreakable bond between regeneration &amp; union with Christ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600" b="1" u="sng" dirty="0">
                <a:solidFill>
                  <a:prstClr val="black"/>
                </a:solidFill>
              </a:rPr>
              <a:t>2 Cor 5:17 </a:t>
            </a:r>
            <a:r>
              <a:rPr lang="en-US" sz="2600" b="1" dirty="0">
                <a:solidFill>
                  <a:prstClr val="black"/>
                </a:solidFill>
              </a:rPr>
              <a:t>– “if anyone is </a:t>
            </a:r>
            <a:r>
              <a:rPr lang="en-US" sz="2600" b="1" i="1" dirty="0">
                <a:solidFill>
                  <a:prstClr val="black"/>
                </a:solidFill>
              </a:rPr>
              <a:t>in [united to] Christ</a:t>
            </a:r>
            <a:r>
              <a:rPr lang="en-US" sz="2600" b="1" dirty="0">
                <a:solidFill>
                  <a:prstClr val="black"/>
                </a:solidFill>
              </a:rPr>
              <a:t>, that person is a </a:t>
            </a:r>
            <a:r>
              <a:rPr lang="en-US" sz="2600" b="1" i="1" dirty="0">
                <a:solidFill>
                  <a:prstClr val="black"/>
                </a:solidFill>
              </a:rPr>
              <a:t>new creation</a:t>
            </a:r>
            <a:r>
              <a:rPr lang="en-US" sz="2600" b="1" dirty="0">
                <a:solidFill>
                  <a:prstClr val="black"/>
                </a:solidFill>
              </a:rPr>
              <a:t>.”</a:t>
            </a:r>
          </a:p>
          <a:p>
            <a:pPr lvl="0" algn="l"/>
            <a:r>
              <a:rPr lang="en-US" sz="3200" b="1" dirty="0">
                <a:solidFill>
                  <a:prstClr val="black"/>
                </a:solidFill>
              </a:rPr>
              <a:t>Union with Christ/regeneration is connected to union with him in his death and resurrection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600" b="1" u="sng" dirty="0">
                <a:solidFill>
                  <a:prstClr val="black"/>
                </a:solidFill>
              </a:rPr>
              <a:t>Rom 6</a:t>
            </a:r>
            <a:r>
              <a:rPr lang="en-US" sz="2600" b="1" dirty="0">
                <a:solidFill>
                  <a:prstClr val="black"/>
                </a:solidFill>
              </a:rPr>
              <a:t> – </a:t>
            </a:r>
            <a:r>
              <a:rPr lang="en-US" sz="2600" b="1" baseline="30000" dirty="0">
                <a:solidFill>
                  <a:prstClr val="black"/>
                </a:solidFill>
              </a:rPr>
              <a:t>5”</a:t>
            </a:r>
            <a:r>
              <a:rPr lang="en-US" sz="2600" b="1" dirty="0">
                <a:solidFill>
                  <a:prstClr val="black"/>
                </a:solidFill>
              </a:rPr>
              <a:t>If we have been united with Christ in his death, we will certainly also be united with him in his resurrection. </a:t>
            </a:r>
            <a:r>
              <a:rPr lang="en-US" sz="2600" b="1" baseline="30000" dirty="0">
                <a:solidFill>
                  <a:prstClr val="black"/>
                </a:solidFill>
              </a:rPr>
              <a:t>6</a:t>
            </a:r>
            <a:r>
              <a:rPr lang="en-US" sz="2600" b="1" dirty="0">
                <a:solidFill>
                  <a:prstClr val="black"/>
                </a:solidFill>
              </a:rPr>
              <a:t>For we know that our old self was crucified with him so that the body ruled by sin might be done away with…. </a:t>
            </a:r>
            <a:r>
              <a:rPr lang="en-US" sz="2600" b="1" baseline="30000" dirty="0">
                <a:solidFill>
                  <a:prstClr val="black"/>
                </a:solidFill>
              </a:rPr>
              <a:t>8</a:t>
            </a:r>
            <a:r>
              <a:rPr lang="en-US" sz="2600" b="1" dirty="0">
                <a:solidFill>
                  <a:prstClr val="black"/>
                </a:solidFill>
              </a:rPr>
              <a:t>Now if we died with Christ, we believe that we will also live with him.”</a:t>
            </a:r>
            <a:endParaRPr lang="en-US" sz="3600" b="1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600" b="1" dirty="0">
                <a:solidFill>
                  <a:prstClr val="black"/>
                </a:solidFill>
              </a:rPr>
              <a:t>1 Pet 1:3 – “In his great mercy [God] has given us new birth into a living hope through the resurrection of Jesus Christ from the dead”</a:t>
            </a:r>
          </a:p>
          <a:p>
            <a:pPr lvl="0" algn="l"/>
            <a:r>
              <a:rPr lang="en-US" sz="3200" b="1" dirty="0">
                <a:solidFill>
                  <a:prstClr val="black"/>
                </a:solidFill>
              </a:rPr>
              <a:t>Regeneration/union with Christ means dying to our old sinful way of life and rising to a new resurrection life of knowing/serving God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178A11-0A8B-47B9-84F9-6C0A1BC48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227" y="646043"/>
            <a:ext cx="10455546" cy="8282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490961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Regeneration and Union with Christ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15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721" y="1394620"/>
            <a:ext cx="11423374" cy="5092266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Baptism is the sign &amp; seal of our union with Christ, &amp; regeneration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300" b="1" u="sng" dirty="0">
                <a:solidFill>
                  <a:prstClr val="black"/>
                </a:solidFill>
              </a:rPr>
              <a:t>Rom. 6 </a:t>
            </a:r>
            <a:r>
              <a:rPr lang="en-US" sz="2300" b="1" dirty="0">
                <a:solidFill>
                  <a:prstClr val="black"/>
                </a:solidFill>
              </a:rPr>
              <a:t>– </a:t>
            </a:r>
            <a:r>
              <a:rPr lang="en-US" sz="2300" b="1" baseline="30000" dirty="0">
                <a:solidFill>
                  <a:prstClr val="black"/>
                </a:solidFill>
              </a:rPr>
              <a:t>3</a:t>
            </a:r>
            <a:r>
              <a:rPr lang="en-US" sz="2300" b="1" dirty="0">
                <a:solidFill>
                  <a:prstClr val="black"/>
                </a:solidFill>
              </a:rPr>
              <a:t>all of us who were baptized into Christ Jesus were baptized into his death? </a:t>
            </a:r>
            <a:r>
              <a:rPr lang="en-US" sz="2300" b="1" baseline="30000" dirty="0">
                <a:solidFill>
                  <a:prstClr val="black"/>
                </a:solidFill>
              </a:rPr>
              <a:t>4</a:t>
            </a:r>
            <a:r>
              <a:rPr lang="en-US" sz="2300" b="1" dirty="0">
                <a:solidFill>
                  <a:prstClr val="black"/>
                </a:solidFill>
              </a:rPr>
              <a:t>We were therefore buried with him through baptism into death in order that, just as Christ was raised from the dead through the glory of the Father, we too may live a new life’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300" b="1" u="sng" dirty="0">
                <a:solidFill>
                  <a:prstClr val="black"/>
                </a:solidFill>
              </a:rPr>
              <a:t>Col. 2</a:t>
            </a:r>
            <a:r>
              <a:rPr lang="en-US" sz="2300" b="1" dirty="0">
                <a:solidFill>
                  <a:prstClr val="black"/>
                </a:solidFill>
              </a:rPr>
              <a:t> - </a:t>
            </a:r>
            <a:r>
              <a:rPr lang="en-US" sz="2300" b="1" baseline="30000" dirty="0">
                <a:solidFill>
                  <a:prstClr val="black"/>
                </a:solidFill>
              </a:rPr>
              <a:t>11</a:t>
            </a:r>
            <a:r>
              <a:rPr lang="en-US" sz="2300" b="1" dirty="0">
                <a:solidFill>
                  <a:prstClr val="black"/>
                </a:solidFill>
              </a:rPr>
              <a:t>Your whole self ruled by the flesh was put off when you were circumcised by Christ, </a:t>
            </a:r>
            <a:r>
              <a:rPr lang="en-US" sz="2300" b="1" baseline="30000" dirty="0">
                <a:solidFill>
                  <a:prstClr val="black"/>
                </a:solidFill>
              </a:rPr>
              <a:t>12</a:t>
            </a:r>
            <a:r>
              <a:rPr lang="en-US" sz="2300" b="1" dirty="0">
                <a:solidFill>
                  <a:prstClr val="black"/>
                </a:solidFill>
              </a:rPr>
              <a:t>having been buried with him in baptism, in which you were also raised with him through your faith in the working of God, who raised him from the dead.</a:t>
            </a:r>
            <a:endParaRPr lang="en-US" sz="2300" b="1" u="sng" dirty="0">
              <a:solidFill>
                <a:prstClr val="black"/>
              </a:solidFill>
            </a:endParaRPr>
          </a:p>
          <a:p>
            <a:pPr lvl="0" algn="l"/>
            <a:r>
              <a:rPr lang="en-US" sz="3200" b="1" dirty="0">
                <a:solidFill>
                  <a:prstClr val="black"/>
                </a:solidFill>
              </a:rPr>
              <a:t>We are not regenerate because we are baptized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</a:rPr>
              <a:t>Nor does regeneration follow baptism automatically</a:t>
            </a:r>
          </a:p>
          <a:p>
            <a:pPr lvl="0" algn="l"/>
            <a:r>
              <a:rPr lang="en-US" sz="3100" b="1" dirty="0">
                <a:solidFill>
                  <a:prstClr val="black"/>
                </a:solidFill>
              </a:rPr>
              <a:t>The Spirit’s sovereign work of regeneration begins the Christian life</a:t>
            </a:r>
          </a:p>
          <a:p>
            <a:pPr marL="342900" lvl="0" indent="-342900" algn="l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prstClr val="black"/>
                </a:solidFill>
              </a:rPr>
              <a:t>The connection between baptism &amp; regeneration is </a:t>
            </a:r>
            <a:r>
              <a:rPr lang="en-US" sz="2800" b="1" i="1" dirty="0">
                <a:solidFill>
                  <a:prstClr val="black"/>
                </a:solidFill>
              </a:rPr>
              <a:t>theological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178A11-0A8B-47B9-84F9-6C0A1BC48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227" y="646043"/>
            <a:ext cx="10455546" cy="8282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490961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Regeneration and Baptism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1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546DAE9AA3D644A02E3BA7200D4FB8" ma:contentTypeVersion="16" ma:contentTypeDescription="Create a new document." ma:contentTypeScope="" ma:versionID="e4d081d257ff0126564408150bfe985b">
  <xsd:schema xmlns:xsd="http://www.w3.org/2001/XMLSchema" xmlns:xs="http://www.w3.org/2001/XMLSchema" xmlns:p="http://schemas.microsoft.com/office/2006/metadata/properties" xmlns:ns2="c753babd-f7c1-47f5-954b-15609dd64a61" xmlns:ns3="df31ed1f-d34c-43b2-8fea-f3b2feb6cdab" targetNamespace="http://schemas.microsoft.com/office/2006/metadata/properties" ma:root="true" ma:fieldsID="c8b5ff7a72b0754fa5096bf071151fc5" ns2:_="" ns3:_="">
    <xsd:import namespace="c753babd-f7c1-47f5-954b-15609dd64a61"/>
    <xsd:import namespace="df31ed1f-d34c-43b2-8fea-f3b2feb6cd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53babd-f7c1-47f5-954b-15609dd64a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4282f13-ac1e-4b93-bd04-b979fbb47b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1ed1f-d34c-43b2-8fea-f3b2feb6cda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5694888-0bcd-434f-b8a0-badf92d4d774}" ma:internalName="TaxCatchAll" ma:showField="CatchAllData" ma:web="df31ed1f-d34c-43b2-8fea-f3b2feb6cd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53babd-f7c1-47f5-954b-15609dd64a61">
      <Terms xmlns="http://schemas.microsoft.com/office/infopath/2007/PartnerControls"/>
    </lcf76f155ced4ddcb4097134ff3c332f>
    <TaxCatchAll xmlns="df31ed1f-d34c-43b2-8fea-f3b2feb6cdab" xsi:nil="true"/>
  </documentManagement>
</p:properties>
</file>

<file path=customXml/itemProps1.xml><?xml version="1.0" encoding="utf-8"?>
<ds:datastoreItem xmlns:ds="http://schemas.openxmlformats.org/officeDocument/2006/customXml" ds:itemID="{A4ADA996-ED6A-4111-AEDE-ABA3B6DA3F92}"/>
</file>

<file path=customXml/itemProps2.xml><?xml version="1.0" encoding="utf-8"?>
<ds:datastoreItem xmlns:ds="http://schemas.openxmlformats.org/officeDocument/2006/customXml" ds:itemID="{9C4B8A00-A50D-4286-8122-91D36D5821EF}"/>
</file>

<file path=customXml/itemProps3.xml><?xml version="1.0" encoding="utf-8"?>
<ds:datastoreItem xmlns:ds="http://schemas.openxmlformats.org/officeDocument/2006/customXml" ds:itemID="{B3CC69C0-0809-4F8C-9BE0-949F1DFD512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112351</TotalTime>
  <Words>1562</Words>
  <Application>Microsoft Office PowerPoint</Application>
  <PresentationFormat>Widescreen</PresentationFormat>
  <Paragraphs>101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Sylvie Charliekaram</dc:creator>
  <cp:lastModifiedBy>Gene Haas</cp:lastModifiedBy>
  <cp:revision>597</cp:revision>
  <cp:lastPrinted>2022-03-04T21:02:41Z</cp:lastPrinted>
  <dcterms:created xsi:type="dcterms:W3CDTF">2021-03-25T16:08:16Z</dcterms:created>
  <dcterms:modified xsi:type="dcterms:W3CDTF">2022-10-24T19:14:56Z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0x0101009D546DAE9AA3D644A02E3BA7200D4FB8</vt:lpwstr>
  </property>
</Properties>
</file>