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94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448" r:id="rId13"/>
    <p:sldId id="449" r:id="rId14"/>
    <p:sldId id="262" r:id="rId1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aas" initials="g" lastIdx="1" clrIdx="0">
    <p:extLst>
      <p:ext uri="{19B8F6BF-5375-455C-9EA6-DF929625EA0E}">
        <p15:presenceInfo xmlns:p15="http://schemas.microsoft.com/office/powerpoint/2012/main" userId="ghaas" providerId="None"/>
      </p:ext>
    </p:extLst>
  </p:cmAuthor>
  <p:cmAuthor id="2" name="Gene Haas" initials="GH" lastIdx="6" clrIdx="1">
    <p:extLst>
      <p:ext uri="{19B8F6BF-5375-455C-9EA6-DF929625EA0E}">
        <p15:presenceInfo xmlns:p15="http://schemas.microsoft.com/office/powerpoint/2012/main" userId="Gene Ha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1" autoAdjust="0"/>
    <p:restoredTop sz="95503" autoAdjust="0"/>
  </p:normalViewPr>
  <p:slideViewPr>
    <p:cSldViewPr snapToGrid="0">
      <p:cViewPr varScale="1">
        <p:scale>
          <a:sx n="87" d="100"/>
          <a:sy n="87" d="100"/>
        </p:scale>
        <p:origin x="307" y="67"/>
      </p:cViewPr>
      <p:guideLst/>
    </p:cSldViewPr>
  </p:slideViewPr>
  <p:outlineViewPr>
    <p:cViewPr>
      <p:scale>
        <a:sx n="33" d="100"/>
        <a:sy n="33" d="100"/>
      </p:scale>
      <p:origin x="0" y="-1405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C0BED-D5FF-4665-B549-4F6DA2888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B7D31C-116B-43D8-8E23-5EAB53D92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F3BD6-7CBE-4AB7-B7CB-ADFEF0EA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F1770-46BC-4F37-89E4-8D295C924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30910-6F55-4246-B179-78DFF783A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3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D840-2A2B-4B0B-8EFB-8EA50D131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07C907-34D1-4B78-BD56-51D6A1431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FA350-2DD6-4B29-96D3-993C04BD3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49BDD-644F-4DD6-9346-1174BBE0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95955-03F7-4ECF-9280-02DB82141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6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1BAECF-56DD-4290-8A1E-29C7913448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C03DB1-7C66-461D-9749-ABEFBF8B1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C103C-035A-4B26-8E8F-658DB067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910D2-F0C2-4781-8DA4-ADD22CFA9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411A2-E76E-4827-9CE5-6441954D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72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B0A9B-2FA8-49D0-98AF-28979D17D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BDCCA-00CE-4198-82A4-E20630BC7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C578C-FE08-4426-B4D6-EBCC94325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713CE-875D-4531-9EAF-3E52F3FD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CD555-07B0-4342-8DB2-DC5CD5C75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00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D76E8-40D5-43C6-AA2D-5E8999902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B20CD-742A-4B9A-AAF2-915272D5B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C4901-13E1-4DCB-943A-D375243C4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DA35E-448D-4604-A1A8-08709A92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6A250-01A4-47FC-8452-CBA22FC6D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86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2331-5BD4-4937-82B2-C9DB06D55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2AF1F-098F-4419-87E0-27FE08F96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133CC9-9F2A-4576-9915-37A2EE143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BD543-DB06-4DE6-8371-5FA7B683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B483D-B7DE-4E4A-9A49-83F37D765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6927F-B076-4D65-B87B-E41150C47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26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5B166-144D-4E86-8527-91ECAA403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3A39A-AE36-4FF7-85B0-BED2C65E9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DEDC9-3F49-4803-96C3-9115B6007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8258E7-ADD4-4943-BCEB-578E8DA7D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6E9D2F-69F2-4C97-989D-18C0C00A3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F20F62-6CA5-4A2B-B1C4-60401F3F2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138049-4D1E-4EFF-852A-A5B4F6B2D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08016C-4207-4721-B25D-3D7278E82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4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B3464-4BBE-4286-BBC4-211D4F970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5E9D05-3C1D-4D09-8E47-CA34FF08F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BDE331-B0D8-4072-BCBD-362460591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A0BEAB-993C-4001-95FE-9A1AECB2C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2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4B9CAB-6938-4A29-8378-E9A15835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FBC87F-14A5-4CD9-A83F-D83FFA9D3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C2600-B7A9-44B0-9401-8C5074E0D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8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B5D50-3776-46BA-9462-7B3BD08D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C8EF2-3301-4F0F-9612-059080568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C95F43-AFF2-4C37-BE8C-0B6CE300A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BB681-1EB6-4B55-9ABB-83DC77595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3AF52-B54C-4FA8-90AA-9583B091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12A92-EAF5-431F-902F-2FBBD5536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8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2034B-1605-4F08-8B28-F9582DDF4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8CC4B-13ED-4760-8C8F-58641B593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9E70A4-CF48-4BA3-BAB2-59FFC1675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94435-DBAE-4F81-B492-4A34AA5C2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921C4-70F2-44D3-8FAF-C33F90F72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3A7C4-5563-45DD-9BBC-2E21702C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48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51ED30-D668-46D3-80DA-90C6832CE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B3910-9AE9-4D9B-8FB5-FA39AB0D1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84E14-41D2-4356-8BF4-9C9DACF85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CFCA5-AD13-4B6D-8FAA-5E3CC57D32DE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57952-342F-4D46-B2A7-93CA45511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FA837-34E7-4C05-A0FD-71098D23F0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E1D0D-568C-4162-91F5-B5EAB1E474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5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1792" y="4819522"/>
            <a:ext cx="10146323" cy="1572485"/>
          </a:xfrm>
        </p:spPr>
        <p:txBody>
          <a:bodyPr>
            <a:noAutofit/>
          </a:bodyPr>
          <a:lstStyle/>
          <a:p>
            <a:r>
              <a:rPr lang="en-US" sz="6000" b="1" dirty="0"/>
              <a:t>25. Justification and Adoption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F1D5D21-1130-4442-B590-091590444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592" y="667358"/>
            <a:ext cx="4048398" cy="376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640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319" y="1080134"/>
            <a:ext cx="11493362" cy="5339716"/>
          </a:xfrm>
        </p:spPr>
        <p:txBody>
          <a:bodyPr>
            <a:normAutofit fontScale="92500"/>
          </a:bodyPr>
          <a:lstStyle/>
          <a:p>
            <a:pPr algn="l"/>
            <a:r>
              <a:rPr lang="en-US" sz="3200" b="1" dirty="0"/>
              <a:t>The call to justified believers is to offer their works to God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Rom 12:1</a:t>
            </a:r>
            <a:r>
              <a:rPr lang="en-US" sz="2600" b="1" dirty="0">
                <a:solidFill>
                  <a:prstClr val="black"/>
                </a:solidFill>
              </a:rPr>
              <a:t> - Therefore, I urge you, brothers and sisters, in view of God’s mercy, to offer your bodies as a living sacrifice, holy and pleasing to God</a:t>
            </a:r>
          </a:p>
          <a:p>
            <a:pPr marL="108000" lvl="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</a:pPr>
            <a:r>
              <a:rPr lang="en-US" sz="3200" b="1" dirty="0">
                <a:solidFill>
                  <a:prstClr val="black"/>
                </a:solidFill>
              </a:rPr>
              <a:t>How can our imperfect works of obedience be offered to a holy God? </a:t>
            </a:r>
          </a:p>
          <a:p>
            <a:pPr marL="25200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Because justification by faith also covers them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Calvin: “man is so justified by faith that not only is he himself righteous, but his works are also counted righteous above their worth” (</a:t>
            </a:r>
            <a:r>
              <a:rPr lang="en-US" sz="3000" b="1" i="1" dirty="0">
                <a:solidFill>
                  <a:prstClr val="black"/>
                </a:solidFill>
              </a:rPr>
              <a:t>Inst</a:t>
            </a:r>
            <a:r>
              <a:rPr lang="en-US" sz="3000" b="1" dirty="0">
                <a:solidFill>
                  <a:prstClr val="black"/>
                </a:solidFill>
              </a:rPr>
              <a:t>. 3.17.9)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Calvin: “When we have been ingrafted into Christ … our works are righteous &amp; are thus regarded because whatever fault is otherwise in them in buried in Christ’s purity and is not charged to our account.”(</a:t>
            </a:r>
            <a:r>
              <a:rPr lang="en-US" sz="3000" b="1" i="1" dirty="0">
                <a:solidFill>
                  <a:prstClr val="black"/>
                </a:solidFill>
              </a:rPr>
              <a:t>Inst</a:t>
            </a:r>
            <a:r>
              <a:rPr lang="en-US" sz="3000" b="1" dirty="0">
                <a:solidFill>
                  <a:prstClr val="black"/>
                </a:solidFill>
              </a:rPr>
              <a:t> 3.17.10)</a:t>
            </a:r>
            <a:endParaRPr lang="en-US" sz="3000" b="1" dirty="0"/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1 Pet 2:5</a:t>
            </a:r>
            <a:r>
              <a:rPr lang="en-US" sz="2600" b="1" dirty="0">
                <a:solidFill>
                  <a:prstClr val="black"/>
                </a:solidFill>
              </a:rPr>
              <a:t> - You also, like living stones, are being built into a spiritual house to be a holy priesthood, offering spiritual sacrifices </a:t>
            </a:r>
            <a:r>
              <a:rPr lang="en-US" sz="2600" b="1" i="1" dirty="0">
                <a:solidFill>
                  <a:prstClr val="black"/>
                </a:solidFill>
              </a:rPr>
              <a:t>acceptable to God through Jesus Christ</a:t>
            </a:r>
            <a:r>
              <a:rPr lang="en-US" sz="2600" b="1" dirty="0">
                <a:solidFill>
                  <a:prstClr val="black"/>
                </a:solidFill>
              </a:rPr>
              <a:t>.</a:t>
            </a:r>
            <a:endParaRPr lang="en-US" sz="3400" b="1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Justification of Believers’ Works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52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319" y="959557"/>
            <a:ext cx="11493362" cy="5528729"/>
          </a:xfrm>
        </p:spPr>
        <p:txBody>
          <a:bodyPr>
            <a:normAutofit fontScale="92500"/>
          </a:bodyPr>
          <a:lstStyle/>
          <a:p>
            <a:pPr algn="l"/>
            <a:r>
              <a:rPr lang="en-US" sz="3600" b="1" dirty="0"/>
              <a:t>By justification we are adopted as children of God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Language of believers as children of God permeates New Testament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500" b="1" u="sng" dirty="0">
                <a:solidFill>
                  <a:prstClr val="black"/>
                </a:solidFill>
              </a:rPr>
              <a:t>Eph 1:4-5</a:t>
            </a:r>
            <a:r>
              <a:rPr lang="en-US" sz="2500" b="1" dirty="0">
                <a:solidFill>
                  <a:prstClr val="black"/>
                </a:solidFill>
              </a:rPr>
              <a:t> - In love God predestined us for adoption to sonship through Jesus Christ</a:t>
            </a:r>
            <a:endParaRPr lang="en-US" sz="2800" b="1" u="sng" dirty="0">
              <a:solidFill>
                <a:prstClr val="black"/>
              </a:solidFill>
            </a:endParaRPr>
          </a:p>
          <a:p>
            <a:pPr lvl="0" algn="l"/>
            <a:r>
              <a:rPr lang="en-US" sz="3600" b="1" dirty="0">
                <a:solidFill>
                  <a:prstClr val="black"/>
                </a:solidFill>
              </a:rPr>
              <a:t>Aspects of adoption: </a:t>
            </a:r>
          </a:p>
          <a:p>
            <a:pPr lvl="0" algn="l"/>
            <a:r>
              <a:rPr lang="en-US" sz="3600" b="1" dirty="0"/>
              <a:t>(1) </a:t>
            </a:r>
            <a:r>
              <a:rPr lang="en-US" sz="3600" b="1" u="sng" dirty="0"/>
              <a:t>A New Status</a:t>
            </a:r>
            <a:r>
              <a:rPr lang="en-US" sz="3600" b="1" dirty="0"/>
              <a:t>: From Slaves to Children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500" b="1" u="sng" dirty="0">
                <a:solidFill>
                  <a:prstClr val="black"/>
                </a:solidFill>
              </a:rPr>
              <a:t>Gal 4</a:t>
            </a:r>
            <a:r>
              <a:rPr lang="en-US" sz="2500" b="1" dirty="0">
                <a:solidFill>
                  <a:prstClr val="black"/>
                </a:solidFill>
              </a:rPr>
              <a:t> – </a:t>
            </a:r>
            <a:r>
              <a:rPr lang="en-US" sz="2500" b="1" baseline="30000" dirty="0">
                <a:solidFill>
                  <a:prstClr val="black"/>
                </a:solidFill>
              </a:rPr>
              <a:t>4</a:t>
            </a:r>
            <a:r>
              <a:rPr lang="en-US" sz="2500" b="1" dirty="0">
                <a:solidFill>
                  <a:prstClr val="black"/>
                </a:solidFill>
              </a:rPr>
              <a:t>When the set time had fully come, God sent his Son, born of a woman, born under the law, </a:t>
            </a:r>
            <a:r>
              <a:rPr lang="en-US" sz="2500" b="1" baseline="30000" dirty="0">
                <a:solidFill>
                  <a:prstClr val="black"/>
                </a:solidFill>
              </a:rPr>
              <a:t>5</a:t>
            </a:r>
            <a:r>
              <a:rPr lang="en-US" sz="2500" b="1" dirty="0">
                <a:solidFill>
                  <a:prstClr val="black"/>
                </a:solidFill>
              </a:rPr>
              <a:t>to redeem those under the law, that we might receive adoption to sonship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500" b="1" u="sng" dirty="0">
                <a:solidFill>
                  <a:prstClr val="black"/>
                </a:solidFill>
              </a:rPr>
              <a:t>John 1:12 </a:t>
            </a:r>
            <a:r>
              <a:rPr lang="en-US" sz="2500" b="1" dirty="0">
                <a:solidFill>
                  <a:prstClr val="black"/>
                </a:solidFill>
              </a:rPr>
              <a:t>- Yet to all who did receive him [Christ], to those who believed in his name, he gave the right to become children of God</a:t>
            </a:r>
          </a:p>
          <a:p>
            <a:pPr marL="108000" lvl="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</a:pPr>
            <a:r>
              <a:rPr lang="en-US" sz="3500" b="1" dirty="0">
                <a:solidFill>
                  <a:prstClr val="black"/>
                </a:solidFill>
              </a:rPr>
              <a:t>Union with Christ brings us into the family of God because we are “conformed to the likeness of [God’s] Son” (Rom. 8:29)</a:t>
            </a:r>
          </a:p>
          <a:p>
            <a:pPr marL="108000" lvl="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</a:pPr>
            <a:endParaRPr lang="en-US" sz="3500" b="1" dirty="0">
              <a:solidFill>
                <a:prstClr val="black"/>
              </a:solidFill>
            </a:endParaRPr>
          </a:p>
          <a:p>
            <a:pPr marL="108000" lvl="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</a:pPr>
            <a:endParaRPr lang="en-US" sz="3500" b="1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12535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Adoption in Christ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9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319" y="959557"/>
            <a:ext cx="11493362" cy="5528729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(2) </a:t>
            </a:r>
            <a:r>
              <a:rPr lang="en-US" sz="3600" b="1" u="sng" dirty="0"/>
              <a:t>A New Relationship</a:t>
            </a:r>
            <a:r>
              <a:rPr lang="en-US" sz="3600" b="1" dirty="0"/>
              <a:t>: Love &amp; Intimacy with God as Father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prstClr val="black"/>
                </a:solidFill>
              </a:rPr>
              <a:t>1 John 3:1 </a:t>
            </a:r>
            <a:r>
              <a:rPr lang="en-US" sz="2800" b="1" dirty="0">
                <a:solidFill>
                  <a:prstClr val="black"/>
                </a:solidFill>
              </a:rPr>
              <a:t>- See what great love the Father has lavished on us, that we should be called children of God! And that is what we are! 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God gives us the Spirit of adoption to have family access to Him</a:t>
            </a:r>
            <a:endParaRPr lang="en-US" sz="2600" b="1" dirty="0">
              <a:solidFill>
                <a:prstClr val="black"/>
              </a:solidFill>
            </a:endParaRP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prstClr val="black"/>
                </a:solidFill>
              </a:rPr>
              <a:t>Gal 4:6</a:t>
            </a:r>
            <a:r>
              <a:rPr lang="en-US" sz="2800" b="1" dirty="0">
                <a:solidFill>
                  <a:prstClr val="black"/>
                </a:solidFill>
              </a:rPr>
              <a:t> – Because you are his sons, God sent the Spirit of his Son into our hearts, the Spirit who calls out, “Abba, Father.”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prstClr val="black"/>
                </a:solidFill>
              </a:rPr>
              <a:t>Rom 8 </a:t>
            </a:r>
            <a:r>
              <a:rPr lang="en-US" sz="2800" b="1" dirty="0">
                <a:solidFill>
                  <a:prstClr val="black"/>
                </a:solidFill>
              </a:rPr>
              <a:t>- </a:t>
            </a:r>
            <a:r>
              <a:rPr lang="en-US" sz="2800" b="1" baseline="30000" dirty="0">
                <a:solidFill>
                  <a:prstClr val="black"/>
                </a:solidFill>
              </a:rPr>
              <a:t>15</a:t>
            </a:r>
            <a:r>
              <a:rPr lang="en-US" sz="2800" b="1" dirty="0">
                <a:solidFill>
                  <a:prstClr val="black"/>
                </a:solidFill>
              </a:rPr>
              <a:t>The Spirit you received does not make you slaves, so that you live in fear again; rather, the Spirit you received brought about your adoption to sonship. And by him we cry, “Abba, Father.” </a:t>
            </a:r>
            <a:r>
              <a:rPr lang="en-US" sz="2800" b="1" baseline="30000" dirty="0">
                <a:solidFill>
                  <a:prstClr val="black"/>
                </a:solidFill>
              </a:rPr>
              <a:t>16</a:t>
            </a:r>
            <a:r>
              <a:rPr lang="en-US" sz="2800" b="1" dirty="0">
                <a:solidFill>
                  <a:prstClr val="black"/>
                </a:solidFill>
              </a:rPr>
              <a:t>The Spirit himself testifies with our spirit that we are God’s children.</a:t>
            </a:r>
          </a:p>
          <a:p>
            <a:pPr marL="108000" lvl="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</a:pPr>
            <a:endParaRPr lang="en-US" sz="3500" b="1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12535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Adoption in Christ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91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319" y="959557"/>
            <a:ext cx="11493362" cy="5528729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prstClr val="black"/>
                </a:solidFill>
              </a:rPr>
              <a:t>God assures us in three ways that we are adopted children: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200" b="1" dirty="0"/>
              <a:t>God’s word gives assurance to those who believe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800" b="1" u="sng" dirty="0"/>
              <a:t>Gal 3 </a:t>
            </a:r>
            <a:r>
              <a:rPr lang="en-US" sz="2800" b="1" dirty="0"/>
              <a:t>– </a:t>
            </a:r>
            <a:r>
              <a:rPr lang="en-US" sz="2800" b="1" baseline="30000" dirty="0"/>
              <a:t>26</a:t>
            </a:r>
            <a:r>
              <a:rPr lang="en-US" sz="2800" b="1" dirty="0"/>
              <a:t>In Christ Jesus you are all children of God through faith, </a:t>
            </a:r>
            <a:r>
              <a:rPr lang="en-US" sz="2800" b="1" baseline="30000" dirty="0"/>
              <a:t>27</a:t>
            </a:r>
            <a:r>
              <a:rPr lang="en-US" sz="2800" b="1" dirty="0"/>
              <a:t>for all of you who were baptized into Christ have clothed yourselves with Christ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The Spirit gives spiritual assurance in our hearts that God loves us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prstClr val="black"/>
                </a:solidFill>
              </a:rPr>
              <a:t>Rom 8:16 - </a:t>
            </a:r>
            <a:r>
              <a:rPr lang="en-US" sz="2800" b="1" dirty="0">
                <a:solidFill>
                  <a:prstClr val="black"/>
                </a:solidFill>
              </a:rPr>
              <a:t>The Spirit himself testifies with our spirit that we are God’s children.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</a:rPr>
              <a:t>God works in us a “family resemblance” to fellow believers</a:t>
            </a:r>
            <a:endParaRPr lang="en-US" sz="3200" b="1" dirty="0"/>
          </a:p>
          <a:p>
            <a:pPr marL="228600" lvl="0" indent="-182880" algn="l">
              <a:spcBef>
                <a:spcPct val="25000"/>
              </a:spcBef>
              <a:buClr>
                <a:srgbClr val="2DA2BF"/>
              </a:buClr>
              <a:buFont typeface="Arial" panose="020B0604020202020204" pitchFamily="34" charset="0"/>
              <a:buChar char="•"/>
              <a:defRPr/>
            </a:pPr>
            <a:r>
              <a:rPr lang="en-US" sz="2800" b="1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– </a:t>
            </a:r>
            <a:r>
              <a:rPr lang="en-US" sz="2800" b="1" baseline="30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[You were taught] to be made new in the attitude of your minds; </a:t>
            </a:r>
            <a:r>
              <a:rPr lang="en-US" sz="2800" b="1" baseline="30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to put on the new self, created to be like God in true righteousness and holiness.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12535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Assurance of Adoption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01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7983" y="5459896"/>
            <a:ext cx="9250017" cy="755374"/>
          </a:xfrm>
        </p:spPr>
        <p:txBody>
          <a:bodyPr>
            <a:normAutofit/>
          </a:bodyPr>
          <a:lstStyle/>
          <a:p>
            <a:r>
              <a:rPr lang="en-US" sz="4800" b="1" dirty="0"/>
              <a:t>Thank you!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CBC11DC-64BE-0A4E-991D-02A23A0C5C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743" y="1239078"/>
            <a:ext cx="4424517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41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313" y="1231210"/>
            <a:ext cx="11423374" cy="5188640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/>
              <a:t>This was the key doctrine for the Protestant Reformers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The key question: On what basis are our sins forgiven, and are we accepted as righteous by God?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By works, by faith and works, or by grace through faith alone?</a:t>
            </a:r>
          </a:p>
          <a:p>
            <a:pPr lvl="0" algn="l"/>
            <a:r>
              <a:rPr lang="en-US" sz="3600" b="1" dirty="0">
                <a:solidFill>
                  <a:prstClr val="black"/>
                </a:solidFill>
              </a:rPr>
              <a:t>“Justification is the doctrine on which the church stands or falls. Either we must do something to be saved, or our salvation is purely a gift of grace.” (Herman Bavinck, </a:t>
            </a:r>
            <a:r>
              <a:rPr lang="en-US" sz="3600" b="1" i="1" dirty="0">
                <a:solidFill>
                  <a:prstClr val="black"/>
                </a:solidFill>
              </a:rPr>
              <a:t>Reformed Dogmatics</a:t>
            </a:r>
            <a:r>
              <a:rPr lang="en-US" sz="3600" b="1" dirty="0">
                <a:solidFill>
                  <a:prstClr val="black"/>
                </a:solidFill>
              </a:rPr>
              <a:t>, abridged, 563]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The Importance of Justification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99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313" y="1080134"/>
            <a:ext cx="11423374" cy="5339716"/>
          </a:xfrm>
        </p:spPr>
        <p:txBody>
          <a:bodyPr>
            <a:normAutofit fontScale="92500"/>
          </a:bodyPr>
          <a:lstStyle/>
          <a:p>
            <a:pPr algn="l"/>
            <a:r>
              <a:rPr lang="en-US" sz="3600" b="1" dirty="0"/>
              <a:t>Justification is an integral aspect of union with Christ</a:t>
            </a:r>
          </a:p>
          <a:p>
            <a:pPr marL="252000" indent="-2520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Justification by faith presupposes union with Christ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Eph 2 </a:t>
            </a:r>
            <a:r>
              <a:rPr lang="en-US" sz="2600" b="1" dirty="0">
                <a:solidFill>
                  <a:prstClr val="black"/>
                </a:solidFill>
              </a:rPr>
              <a:t>-  </a:t>
            </a:r>
            <a:r>
              <a:rPr lang="en-US" sz="2600" b="1" baseline="30000" dirty="0">
                <a:solidFill>
                  <a:prstClr val="black"/>
                </a:solidFill>
              </a:rPr>
              <a:t>4</a:t>
            </a:r>
            <a:r>
              <a:rPr lang="en-US" sz="2600" b="1" dirty="0">
                <a:solidFill>
                  <a:prstClr val="black"/>
                </a:solidFill>
              </a:rPr>
              <a:t>Because of his great love for us, God, who is rich in mercy, </a:t>
            </a:r>
            <a:r>
              <a:rPr lang="en-US" sz="2600" b="1" baseline="30000" dirty="0">
                <a:solidFill>
                  <a:prstClr val="black"/>
                </a:solidFill>
              </a:rPr>
              <a:t>5</a:t>
            </a:r>
            <a:r>
              <a:rPr lang="en-US" sz="2600" b="1" dirty="0">
                <a:solidFill>
                  <a:prstClr val="black"/>
                </a:solidFill>
              </a:rPr>
              <a:t>made us alive with Christ even when we were dead in transgressions—it is by grace you have been saved.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The fruit and result of union with Christ are both justification and sanctification.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Rom </a:t>
            </a:r>
            <a:r>
              <a:rPr lang="en-US" sz="2600" b="1" dirty="0">
                <a:solidFill>
                  <a:prstClr val="black"/>
                </a:solidFill>
              </a:rPr>
              <a:t>5 - </a:t>
            </a:r>
            <a:r>
              <a:rPr lang="en-US" sz="2600" b="1" baseline="30000" dirty="0">
                <a:solidFill>
                  <a:prstClr val="black"/>
                </a:solidFill>
              </a:rPr>
              <a:t>18</a:t>
            </a:r>
            <a:r>
              <a:rPr lang="en-US" sz="2600" b="1" dirty="0">
                <a:solidFill>
                  <a:prstClr val="black"/>
                </a:solidFill>
              </a:rPr>
              <a:t>Consequently, just as one trespass resulted in condemnation for all people, so also one righteous act resulted in justification and life for all people. </a:t>
            </a:r>
            <a:r>
              <a:rPr lang="en-US" sz="2600" b="1" baseline="30000" dirty="0">
                <a:solidFill>
                  <a:prstClr val="black"/>
                </a:solidFill>
              </a:rPr>
              <a:t>19</a:t>
            </a:r>
            <a:r>
              <a:rPr lang="en-US" sz="2600" b="1" dirty="0">
                <a:solidFill>
                  <a:prstClr val="black"/>
                </a:solidFill>
              </a:rPr>
              <a:t>For just as through the disobedience of the one man [Adam] the many were made sinners, so also through the obedience of the one man [Christ] the many will be made righteous.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Rom 5:21</a:t>
            </a:r>
            <a:r>
              <a:rPr lang="en-US" sz="2600" b="1" dirty="0">
                <a:solidFill>
                  <a:prstClr val="black"/>
                </a:solidFill>
              </a:rPr>
              <a:t>- Just as sin reigned in death, so also grace might reign through righteousness to bring eternal life through Jesus Christ our Lord.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endParaRPr lang="en-US" sz="2600" b="1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Justification and Union with Christ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69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313" y="1080134"/>
            <a:ext cx="11423374" cy="533971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Justification is based on God’s grace to us in Christ</a:t>
            </a:r>
          </a:p>
          <a:p>
            <a:pPr marL="252000" indent="-252000" algn="l">
              <a:buFont typeface="Wingdings" panose="05000000000000000000" pitchFamily="2" charset="2"/>
              <a:buChar char="§"/>
              <a:defRPr/>
            </a:pPr>
            <a:r>
              <a:rPr lang="en-US" sz="3200" b="1" dirty="0">
                <a:solidFill>
                  <a:prstClr val="black"/>
                </a:solidFill>
              </a:rPr>
              <a:t>Not based on our good works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Eph 2 </a:t>
            </a:r>
            <a:r>
              <a:rPr lang="en-US" sz="2600" b="1" dirty="0">
                <a:solidFill>
                  <a:prstClr val="black"/>
                </a:solidFill>
              </a:rPr>
              <a:t>- </a:t>
            </a:r>
            <a:r>
              <a:rPr lang="en-US" sz="2600" b="1" baseline="30000" dirty="0">
                <a:solidFill>
                  <a:prstClr val="black"/>
                </a:solidFill>
              </a:rPr>
              <a:t>8</a:t>
            </a:r>
            <a:r>
              <a:rPr lang="en-US" sz="2600" b="1" dirty="0">
                <a:solidFill>
                  <a:prstClr val="black"/>
                </a:solidFill>
              </a:rPr>
              <a:t>For it is by grace you have been saved, through faith—and this is not from yourselves, it is the gift of God— </a:t>
            </a:r>
            <a:r>
              <a:rPr lang="en-US" sz="2600" b="1" baseline="30000" dirty="0">
                <a:solidFill>
                  <a:prstClr val="black"/>
                </a:solidFill>
              </a:rPr>
              <a:t>9</a:t>
            </a:r>
            <a:r>
              <a:rPr lang="en-US" sz="2600" b="1" dirty="0">
                <a:solidFill>
                  <a:prstClr val="black"/>
                </a:solidFill>
              </a:rPr>
              <a:t>not by works, so that no one can boast.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For us to be saved we must receive the gift of God in Christ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John 1:12 </a:t>
            </a:r>
            <a:r>
              <a:rPr lang="en-US" sz="2600" b="1" dirty="0">
                <a:solidFill>
                  <a:prstClr val="black"/>
                </a:solidFill>
              </a:rPr>
              <a:t>- Yet to all who did receive him, to those who believed in his name, he gave the right to become children of God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Reformers rejected the Roman Catholic view that salvation results from our obedience that cooperates with God’s grace in Christ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Acts 13:39 </a:t>
            </a:r>
            <a:r>
              <a:rPr lang="en-US" sz="2600" b="1" dirty="0">
                <a:solidFill>
                  <a:prstClr val="black"/>
                </a:solidFill>
              </a:rPr>
              <a:t>- Through [Christ] everyone who believes is set free from every sin, a justification you were not able to obtain under the law of Moses.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Justification by God’s Grace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30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313" y="1080134"/>
            <a:ext cx="11493362" cy="5339716"/>
          </a:xfrm>
        </p:spPr>
        <p:txBody>
          <a:bodyPr>
            <a:normAutofit fontScale="92500"/>
          </a:bodyPr>
          <a:lstStyle/>
          <a:p>
            <a:pPr algn="l"/>
            <a:r>
              <a:rPr lang="en-US" sz="3400" b="1" dirty="0"/>
              <a:t>Calvin: “[Justification] consists in the remission of sins and the imputation of Christ’s righteousness.” [</a:t>
            </a:r>
            <a:r>
              <a:rPr lang="en-US" sz="3400" b="1" i="1" dirty="0"/>
              <a:t>Institutes</a:t>
            </a:r>
            <a:r>
              <a:rPr lang="en-US" sz="3400" b="1" dirty="0"/>
              <a:t>, 3.11.2]</a:t>
            </a:r>
          </a:p>
          <a:p>
            <a:pPr algn="l"/>
            <a:r>
              <a:rPr lang="en-US" sz="3400" b="1" dirty="0"/>
              <a:t>God’s declaration of our legal standing before him in Christ</a:t>
            </a:r>
          </a:p>
          <a:p>
            <a:pPr algn="l"/>
            <a:r>
              <a:rPr lang="en-US" sz="3400" b="1" dirty="0"/>
              <a:t>Two aspects to this:</a:t>
            </a:r>
          </a:p>
          <a:p>
            <a:pPr marL="514350" lvl="0" indent="-514350" algn="l">
              <a:buAutoNum type="arabicParenBoth"/>
              <a:defRPr/>
            </a:pPr>
            <a:r>
              <a:rPr lang="en-US" sz="3000" b="1" dirty="0">
                <a:solidFill>
                  <a:prstClr val="black"/>
                </a:solidFill>
              </a:rPr>
              <a:t>Our sins are forgiven because Christ took the penalty of sin on cross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The guilt and penalty of all our sins are credited [imputed] to Christ</a:t>
            </a:r>
            <a:endParaRPr lang="en-US" sz="3200" b="1" dirty="0">
              <a:solidFill>
                <a:prstClr val="black"/>
              </a:solidFill>
            </a:endParaRP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1 Pet 2:19</a:t>
            </a:r>
            <a:r>
              <a:rPr lang="en-US" sz="2600" b="1" dirty="0">
                <a:solidFill>
                  <a:prstClr val="black"/>
                </a:solidFill>
              </a:rPr>
              <a:t> - “He himself bore our sins” in his body on the cross, so that we might die to sins and live for righteousness; “by his wounds you have been healed.” 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Col 1:14 </a:t>
            </a:r>
            <a:r>
              <a:rPr lang="en-US" sz="2600" b="1" dirty="0">
                <a:solidFill>
                  <a:prstClr val="black"/>
                </a:solidFill>
              </a:rPr>
              <a:t>- In [Christ] we have redemption, the forgiveness of sins.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Justification is God’s acquitting of all guilt &amp; punishment of our sin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Rom 8:1</a:t>
            </a:r>
            <a:r>
              <a:rPr lang="en-US" sz="2600" b="1" dirty="0">
                <a:solidFill>
                  <a:prstClr val="black"/>
                </a:solidFill>
              </a:rPr>
              <a:t> - Therefore, there is now no condemnation for those who are in Christ Jesus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Justification – A Judicial Declaration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9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313" y="1080134"/>
            <a:ext cx="11493362" cy="533971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400" b="1" dirty="0"/>
              <a:t>Calvin: “[Justification] consists in the remission of sins and the imputation of Christ’s righteousness.” [</a:t>
            </a:r>
            <a:r>
              <a:rPr lang="en-US" sz="3400" b="1" i="1" dirty="0"/>
              <a:t>Institutes</a:t>
            </a:r>
            <a:r>
              <a:rPr lang="en-US" sz="3400" b="1" dirty="0"/>
              <a:t>, 3.11.2]</a:t>
            </a:r>
          </a:p>
          <a:p>
            <a:pPr algn="l"/>
            <a:r>
              <a:rPr lang="en-US" sz="3400" b="1" dirty="0"/>
              <a:t>The second aspect of justification: declaration of righteousness</a:t>
            </a:r>
          </a:p>
          <a:p>
            <a:pPr lvl="0" algn="l">
              <a:defRPr/>
            </a:pPr>
            <a:r>
              <a:rPr lang="en-US" sz="3000" b="1" dirty="0">
                <a:solidFill>
                  <a:prstClr val="black"/>
                </a:solidFill>
              </a:rPr>
              <a:t>(2) The perfect righteous life of Christ is imputed to believers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2 Cor 5:21</a:t>
            </a:r>
            <a:r>
              <a:rPr lang="en-US" sz="2600" b="1" dirty="0">
                <a:solidFill>
                  <a:prstClr val="black"/>
                </a:solidFill>
              </a:rPr>
              <a:t> - God made him who had no sin to be sin [that is, a sin offering] for us, so that in him we might become the righteousness of God.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Rom 3 </a:t>
            </a:r>
            <a:r>
              <a:rPr lang="en-US" sz="2600" b="1" dirty="0">
                <a:solidFill>
                  <a:prstClr val="black"/>
                </a:solidFill>
              </a:rPr>
              <a:t>- </a:t>
            </a:r>
            <a:r>
              <a:rPr lang="en-US" sz="2600" b="1" baseline="30000" dirty="0">
                <a:solidFill>
                  <a:prstClr val="black"/>
                </a:solidFill>
              </a:rPr>
              <a:t>21</a:t>
            </a:r>
            <a:r>
              <a:rPr lang="en-US" sz="2600" b="1" dirty="0">
                <a:solidFill>
                  <a:prstClr val="black"/>
                </a:solidFill>
              </a:rPr>
              <a:t>But now a righteousness from God, apart from law, has been made known, to which the Law and the Prophets testify. </a:t>
            </a:r>
            <a:r>
              <a:rPr lang="en-US" sz="2600" b="1" baseline="30000" dirty="0">
                <a:solidFill>
                  <a:prstClr val="black"/>
                </a:solidFill>
              </a:rPr>
              <a:t>22</a:t>
            </a:r>
            <a:r>
              <a:rPr lang="en-US" sz="2600" b="1" dirty="0">
                <a:solidFill>
                  <a:prstClr val="black"/>
                </a:solidFill>
              </a:rPr>
              <a:t>This righteousness from God comes through faith in Jesus Christ to all who believe.”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By our union with Christ by faith his righteousness is ours as well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1 Cor 1:30 </a:t>
            </a:r>
            <a:r>
              <a:rPr lang="en-US" sz="2600" b="1" dirty="0">
                <a:solidFill>
                  <a:prstClr val="black"/>
                </a:solidFill>
              </a:rPr>
              <a:t>- It is because of [God] that you are in Christ Jesus, who has become for us wisdom from God—that is, our righteousness, holiness and redemption.</a:t>
            </a:r>
            <a:endParaRPr lang="en-US" sz="2600" b="1" u="sng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Justification – A Judicial Declaration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57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313" y="1080134"/>
            <a:ext cx="11493362" cy="5339716"/>
          </a:xfrm>
        </p:spPr>
        <p:txBody>
          <a:bodyPr>
            <a:normAutofit fontScale="92500"/>
          </a:bodyPr>
          <a:lstStyle/>
          <a:p>
            <a:pPr algn="l"/>
            <a:r>
              <a:rPr lang="en-US" sz="3400" b="1" dirty="0"/>
              <a:t>Faith is receiving and resting upon Christ alone for salvation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Gal 2:16</a:t>
            </a:r>
            <a:r>
              <a:rPr lang="en-US" sz="2600" b="1" dirty="0">
                <a:solidFill>
                  <a:prstClr val="black"/>
                </a:solidFill>
              </a:rPr>
              <a:t> – “a person is not justified by the works of the law, but by faith in Jesus Christ” </a:t>
            </a:r>
          </a:p>
          <a:p>
            <a:pPr marL="108000" lvl="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</a:pPr>
            <a:r>
              <a:rPr lang="en-US" sz="3400" b="1" dirty="0"/>
              <a:t>Note the contrast between human works and faith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Faith is not a work that merits salvation; it is a gift of God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Eph </a:t>
            </a:r>
            <a:r>
              <a:rPr lang="en-US" sz="2600" b="1" dirty="0">
                <a:solidFill>
                  <a:prstClr val="black"/>
                </a:solidFill>
              </a:rPr>
              <a:t>2 - </a:t>
            </a:r>
            <a:r>
              <a:rPr lang="en-US" sz="2600" b="1" baseline="30000" dirty="0">
                <a:solidFill>
                  <a:prstClr val="black"/>
                </a:solidFill>
              </a:rPr>
              <a:t>8</a:t>
            </a:r>
            <a:r>
              <a:rPr lang="en-US" sz="2600" b="1" dirty="0">
                <a:solidFill>
                  <a:prstClr val="black"/>
                </a:solidFill>
              </a:rPr>
              <a:t>For it is by grace you have been saved, through faith—and this is not from yourselves, it is the gift of God— </a:t>
            </a:r>
            <a:r>
              <a:rPr lang="en-US" sz="2600" b="1" baseline="30000" dirty="0">
                <a:solidFill>
                  <a:prstClr val="black"/>
                </a:solidFill>
              </a:rPr>
              <a:t>9</a:t>
            </a:r>
            <a:r>
              <a:rPr lang="en-US" sz="2600" b="1" dirty="0">
                <a:solidFill>
                  <a:prstClr val="black"/>
                </a:solidFill>
              </a:rPr>
              <a:t>not by works, so that no one can boast.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Faith justifies because it has Christ as its object and content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By faith we believe that we are sinners who are forgiven in Christ and declared righteous by God because of Christ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Phil 3:9</a:t>
            </a:r>
            <a:r>
              <a:rPr lang="en-US" sz="2600" b="1" dirty="0">
                <a:solidFill>
                  <a:prstClr val="black"/>
                </a:solidFill>
              </a:rPr>
              <a:t> – [Paul is] found in [Christ], not having a righteousness of [his]</a:t>
            </a:r>
            <a:r>
              <a:rPr lang="en-US" b="1" dirty="0"/>
              <a:t> own that comes from the law, but that which is through faith in Christ</a:t>
            </a:r>
            <a:r>
              <a:rPr lang="en-US" sz="2600" b="1" dirty="0">
                <a:solidFill>
                  <a:prstClr val="black"/>
                </a:solidFill>
              </a:rPr>
              <a:t>—the righteousness that comes from God on the basis of faith. </a:t>
            </a:r>
            <a:endParaRPr lang="en-US" sz="2600" b="1" u="sng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Justification by Faith Alone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3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319" y="1080134"/>
            <a:ext cx="11493362" cy="533971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400" b="1" dirty="0"/>
              <a:t>Thus, faith does not achieve salvation, but it receives salvation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“It is not faith itself that justifies; faith is only the </a:t>
            </a:r>
            <a:r>
              <a:rPr lang="en-US" sz="3000" b="1" u="sng" dirty="0">
                <a:solidFill>
                  <a:prstClr val="black"/>
                </a:solidFill>
              </a:rPr>
              <a:t>instrument</a:t>
            </a:r>
            <a:r>
              <a:rPr lang="en-US" sz="3000" b="1" dirty="0">
                <a:solidFill>
                  <a:prstClr val="black"/>
                </a:solidFill>
              </a:rPr>
              <a:t> with which we embrace Christ who is our justification.”  -G.C. Berkouwer</a:t>
            </a:r>
          </a:p>
          <a:p>
            <a:pPr lvl="0" algn="l">
              <a:defRPr/>
            </a:pPr>
            <a:r>
              <a:rPr lang="en-US" sz="3400" b="1" dirty="0">
                <a:solidFill>
                  <a:prstClr val="black"/>
                </a:solidFill>
              </a:rPr>
              <a:t>But faith is not inactive – it actively embraces Christ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“The point is not that faith is passive, but that it is </a:t>
            </a:r>
            <a:r>
              <a:rPr lang="en-US" sz="3000" b="1" u="sng" dirty="0">
                <a:solidFill>
                  <a:prstClr val="black"/>
                </a:solidFill>
              </a:rPr>
              <a:t>devoid of personal merit</a:t>
            </a:r>
            <a:r>
              <a:rPr lang="en-US" sz="3000" b="1" dirty="0">
                <a:solidFill>
                  <a:prstClr val="black"/>
                </a:solidFill>
              </a:rPr>
              <a:t>.”   -Gordon Spykman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We are not redeemed because </a:t>
            </a:r>
            <a:r>
              <a:rPr lang="en-US" sz="3000" b="1" i="1" u="sng" dirty="0">
                <a:solidFill>
                  <a:prstClr val="black"/>
                </a:solidFill>
              </a:rPr>
              <a:t>we</a:t>
            </a:r>
            <a:r>
              <a:rPr lang="en-US" sz="3000" b="1" dirty="0">
                <a:solidFill>
                  <a:prstClr val="black"/>
                </a:solidFill>
              </a:rPr>
              <a:t> believe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We are redeemed because we have actively trusted </a:t>
            </a:r>
            <a:r>
              <a:rPr lang="en-US" sz="3000" b="1" i="1" u="sng" dirty="0">
                <a:solidFill>
                  <a:prstClr val="black"/>
                </a:solidFill>
              </a:rPr>
              <a:t>in Christ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Gal 2:20</a:t>
            </a:r>
            <a:r>
              <a:rPr lang="en-US" sz="2600" b="1" dirty="0">
                <a:solidFill>
                  <a:prstClr val="black"/>
                </a:solidFill>
              </a:rPr>
              <a:t> - I have been crucified with Christ and I no longer live, but Christ lives in me. The life I now live in the body, I live by faith in the Son of God, who loved me and gave himself for me.</a:t>
            </a:r>
            <a:endParaRPr lang="en-US" sz="2600" b="1" u="sng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Justification by Faith Alone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20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959D195-1ABC-45C1-B55D-8D8C3FEC92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319" y="1080134"/>
            <a:ext cx="11493362" cy="533971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200" b="1" dirty="0"/>
              <a:t>John Calvin: “It is faith alone that justifies; nevertheless, the faith that justifies is never alone.”</a:t>
            </a:r>
          </a:p>
          <a:p>
            <a:pPr algn="l"/>
            <a:r>
              <a:rPr lang="en-US" sz="3200" b="1" dirty="0"/>
              <a:t>Michael Horton: “Although we are not saved by works, we are saved for works.”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Eph 2</a:t>
            </a:r>
            <a:r>
              <a:rPr lang="en-US" sz="2600" b="1" dirty="0">
                <a:solidFill>
                  <a:prstClr val="black"/>
                </a:solidFill>
              </a:rPr>
              <a:t> - </a:t>
            </a:r>
            <a:r>
              <a:rPr lang="en-US" sz="2600" b="1" baseline="30000" dirty="0">
                <a:solidFill>
                  <a:prstClr val="black"/>
                </a:solidFill>
              </a:rPr>
              <a:t>8</a:t>
            </a:r>
            <a:r>
              <a:rPr lang="en-US" sz="2600" b="1" dirty="0">
                <a:solidFill>
                  <a:prstClr val="black"/>
                </a:solidFill>
              </a:rPr>
              <a:t>For it is by grace you have been saved, through faith … </a:t>
            </a:r>
            <a:r>
              <a:rPr lang="en-US" sz="2600" b="1" baseline="30000" dirty="0">
                <a:solidFill>
                  <a:prstClr val="black"/>
                </a:solidFill>
              </a:rPr>
              <a:t>10</a:t>
            </a:r>
            <a:r>
              <a:rPr lang="en-US" sz="2600" b="1" dirty="0">
                <a:solidFill>
                  <a:prstClr val="black"/>
                </a:solidFill>
              </a:rPr>
              <a:t>For we are God’s handiwork, created in Christ Jesus </a:t>
            </a:r>
            <a:r>
              <a:rPr lang="en-US" sz="2600" b="1" i="1" u="sng" dirty="0">
                <a:solidFill>
                  <a:prstClr val="black"/>
                </a:solidFill>
              </a:rPr>
              <a:t>to do good works</a:t>
            </a:r>
            <a:r>
              <a:rPr lang="en-US" sz="2600" b="1" dirty="0">
                <a:solidFill>
                  <a:prstClr val="black"/>
                </a:solidFill>
              </a:rPr>
              <a:t>, which God prepared in advance for us to do.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dirty="0">
                <a:solidFill>
                  <a:prstClr val="black"/>
                </a:solidFill>
              </a:rPr>
              <a:t>What about the claim some make to faith without any obedience to God?</a:t>
            </a:r>
            <a:endParaRPr lang="en-US" sz="2600" b="1" dirty="0"/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2600" b="1" u="sng" dirty="0">
                <a:solidFill>
                  <a:prstClr val="black"/>
                </a:solidFill>
              </a:rPr>
              <a:t>James 2:17 </a:t>
            </a:r>
            <a:r>
              <a:rPr lang="en-US" sz="2600" b="1" dirty="0">
                <a:solidFill>
                  <a:prstClr val="black"/>
                </a:solidFill>
              </a:rPr>
              <a:t>- Faith by itself, if it is not accompanied by action, is dead.</a:t>
            </a:r>
          </a:p>
          <a:p>
            <a:pPr marL="288000" lvl="0" indent="-180000" algn="l">
              <a:lnSpc>
                <a:spcPct val="100000"/>
              </a:lnSpc>
              <a:spcBef>
                <a:spcPts val="400"/>
              </a:spcBef>
              <a:buClr>
                <a:prstClr val="black"/>
              </a:buClr>
              <a:buSzPct val="68000"/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prstClr val="black"/>
                </a:solidFill>
              </a:rPr>
              <a:t>Such faith is a “dead” faith – not true saving faith</a:t>
            </a:r>
          </a:p>
          <a:p>
            <a:pPr lvl="0" algn="l">
              <a:defRPr/>
            </a:pPr>
            <a:r>
              <a:rPr lang="en-US" sz="3400" b="1" dirty="0">
                <a:solidFill>
                  <a:prstClr val="black"/>
                </a:solidFill>
              </a:rPr>
              <a:t>Saving faith always is evident in love – for God and neighbour</a:t>
            </a:r>
          </a:p>
          <a:p>
            <a:pPr marL="252000" lvl="0" indent="-252000" algn="l">
              <a:buFont typeface="Wingdings" panose="05000000000000000000" pitchFamily="2" charset="2"/>
              <a:buChar char="§"/>
              <a:defRPr/>
            </a:pPr>
            <a:r>
              <a:rPr lang="en-US" sz="3000" b="1" u="sng" dirty="0">
                <a:solidFill>
                  <a:prstClr val="black"/>
                </a:solidFill>
              </a:rPr>
              <a:t>Gal 5:6</a:t>
            </a:r>
            <a:r>
              <a:rPr lang="en-US" sz="3000" b="1" dirty="0">
                <a:solidFill>
                  <a:prstClr val="black"/>
                </a:solidFill>
              </a:rPr>
              <a:t> - The only thing that counts is faith expressing itself through love.</a:t>
            </a:r>
            <a:endParaRPr lang="en-US" sz="3000" b="1" i="1" u="sng"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5AF53-0E43-44C7-A044-541ED5FF2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539"/>
            <a:ext cx="12192000" cy="5474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D6EA3A-BFC9-477C-A84B-C45048B072C0}"/>
              </a:ext>
            </a:extLst>
          </p:cNvPr>
          <p:cNvSpPr txBox="1"/>
          <p:nvPr/>
        </p:nvSpPr>
        <p:spPr>
          <a:xfrm>
            <a:off x="205409" y="249137"/>
            <a:ext cx="11781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Justification for Good Works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0F635-00AD-4402-9AD4-9AC9224C0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47" y="3334"/>
            <a:ext cx="1576553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5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546DAE9AA3D644A02E3BA7200D4FB8" ma:contentTypeVersion="16" ma:contentTypeDescription="Create a new document." ma:contentTypeScope="" ma:versionID="e4d081d257ff0126564408150bfe985b">
  <xsd:schema xmlns:xsd="http://www.w3.org/2001/XMLSchema" xmlns:xs="http://www.w3.org/2001/XMLSchema" xmlns:p="http://schemas.microsoft.com/office/2006/metadata/properties" xmlns:ns2="c753babd-f7c1-47f5-954b-15609dd64a61" xmlns:ns3="df31ed1f-d34c-43b2-8fea-f3b2feb6cdab" targetNamespace="http://schemas.microsoft.com/office/2006/metadata/properties" ma:root="true" ma:fieldsID="c8b5ff7a72b0754fa5096bf071151fc5" ns2:_="" ns3:_="">
    <xsd:import namespace="c753babd-f7c1-47f5-954b-15609dd64a61"/>
    <xsd:import namespace="df31ed1f-d34c-43b2-8fea-f3b2feb6cd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3babd-f7c1-47f5-954b-15609dd64a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4282f13-ac1e-4b93-bd04-b979fbb47b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1ed1f-d34c-43b2-8fea-f3b2feb6cda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5694888-0bcd-434f-b8a0-badf92d4d774}" ma:internalName="TaxCatchAll" ma:showField="CatchAllData" ma:web="df31ed1f-d34c-43b2-8fea-f3b2feb6cd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53babd-f7c1-47f5-954b-15609dd64a61">
      <Terms xmlns="http://schemas.microsoft.com/office/infopath/2007/PartnerControls"/>
    </lcf76f155ced4ddcb4097134ff3c332f>
    <TaxCatchAll xmlns="df31ed1f-d34c-43b2-8fea-f3b2feb6cdab" xsi:nil="true"/>
  </documentManagement>
</p:properties>
</file>

<file path=customXml/itemProps1.xml><?xml version="1.0" encoding="utf-8"?>
<ds:datastoreItem xmlns:ds="http://schemas.openxmlformats.org/officeDocument/2006/customXml" ds:itemID="{F44307DA-3E12-434B-8778-065A17EC4B01}"/>
</file>

<file path=customXml/itemProps2.xml><?xml version="1.0" encoding="utf-8"?>
<ds:datastoreItem xmlns:ds="http://schemas.openxmlformats.org/officeDocument/2006/customXml" ds:itemID="{9E73F4E2-5ED4-4B64-BA2C-0B5B03BB72F5}"/>
</file>

<file path=customXml/itemProps3.xml><?xml version="1.0" encoding="utf-8"?>
<ds:datastoreItem xmlns:ds="http://schemas.openxmlformats.org/officeDocument/2006/customXml" ds:itemID="{9A26DF77-2E43-4494-801D-B2D8EEBD2E6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134760</TotalTime>
  <Words>1851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Sylvie Charliekaram</dc:creator>
  <cp:lastModifiedBy>Gene Haas</cp:lastModifiedBy>
  <cp:revision>658</cp:revision>
  <cp:lastPrinted>2022-04-04T20:09:27Z</cp:lastPrinted>
  <dcterms:created xsi:type="dcterms:W3CDTF">2021-03-25T16:08:16Z</dcterms:created>
  <dcterms:modified xsi:type="dcterms:W3CDTF">2022-11-02T15:31:26Z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0x0101009D546DAE9AA3D644A02E3BA7200D4FB8</vt:lpwstr>
  </property>
</Properties>
</file>