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commentAuthors.xml" ContentType="application/vnd.openxmlformats-officedocument.presentationml.commentAuthor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3" r:id="rId1"/>
  </p:sldMasterIdLst>
  <p:sldIdLst>
    <p:sldId id="256" r:id="rId2"/>
    <p:sldId id="295" r:id="rId3"/>
    <p:sldId id="304" r:id="rId4"/>
    <p:sldId id="305" r:id="rId5"/>
    <p:sldId id="297" r:id="rId6"/>
    <p:sldId id="299" r:id="rId7"/>
    <p:sldId id="298" r:id="rId8"/>
    <p:sldId id="301" r:id="rId9"/>
    <p:sldId id="302" r:id="rId10"/>
    <p:sldId id="303" r:id="rId11"/>
    <p:sldId id="294" r:id="rId12"/>
    <p:sldId id="306" r:id="rId13"/>
    <p:sldId id="307" r:id="rId14"/>
    <p:sldId id="262" r:id="rId15"/>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haas" initials="g" lastIdx="1" clrIdx="0">
    <p:extLst>
      <p:ext uri="{19B8F6BF-5375-455C-9EA6-DF929625EA0E}">
        <p15:presenceInfo xmlns:p15="http://schemas.microsoft.com/office/powerpoint/2012/main" userId="ghaas" providerId="None"/>
      </p:ext>
    </p:extLst>
  </p:cmAuthor>
  <p:cmAuthor id="2" name="Gene Haas" initials="GH" lastIdx="7" clrIdx="1">
    <p:extLst>
      <p:ext uri="{19B8F6BF-5375-455C-9EA6-DF929625EA0E}">
        <p15:presenceInfo xmlns:p15="http://schemas.microsoft.com/office/powerpoint/2012/main" userId="Gene Haa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801" autoAdjust="0"/>
    <p:restoredTop sz="95503" autoAdjust="0"/>
  </p:normalViewPr>
  <p:slideViewPr>
    <p:cSldViewPr snapToGrid="0">
      <p:cViewPr varScale="1">
        <p:scale>
          <a:sx n="87" d="100"/>
          <a:sy n="87" d="100"/>
        </p:scale>
        <p:origin x="307" y="67"/>
      </p:cViewPr>
      <p:guideLst/>
    </p:cSldViewPr>
  </p:slideViewPr>
  <p:outlineViewPr>
    <p:cViewPr>
      <p:scale>
        <a:sx n="33" d="100"/>
        <a:sy n="33" d="100"/>
      </p:scale>
      <p:origin x="0" y="-11155"/>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C0BED-D5FF-4665-B549-4F6DA28887D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0DB7D31C-116B-43D8-8E23-5EAB53D921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5E8F3BD6-7CBE-4AB7-B7CB-ADFEF0EA79ED}"/>
              </a:ext>
            </a:extLst>
          </p:cNvPr>
          <p:cNvSpPr>
            <a:spLocks noGrp="1"/>
          </p:cNvSpPr>
          <p:nvPr>
            <p:ph type="dt" sz="half" idx="10"/>
          </p:nvPr>
        </p:nvSpPr>
        <p:spPr/>
        <p:txBody>
          <a:bodyPr/>
          <a:lstStyle/>
          <a:p>
            <a:fld id="{3D0CFCA5-AD13-4B6D-8FAA-5E3CC57D32DE}" type="datetimeFigureOut">
              <a:rPr lang="en-US" smtClean="0"/>
              <a:t>11/2/2022</a:t>
            </a:fld>
            <a:endParaRPr lang="en-US" dirty="0"/>
          </a:p>
        </p:txBody>
      </p:sp>
      <p:sp>
        <p:nvSpPr>
          <p:cNvPr id="5" name="Footer Placeholder 4">
            <a:extLst>
              <a:ext uri="{FF2B5EF4-FFF2-40B4-BE49-F238E27FC236}">
                <a16:creationId xmlns:a16="http://schemas.microsoft.com/office/drawing/2014/main" id="{30EF1770-46BC-4F37-89E4-8D295C924E6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4B30910-6F55-4246-B179-78DFF783A0CC}"/>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4140238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1D840-2A2B-4B0B-8EFB-8EA50D1314A6}"/>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AD07C907-34D1-4B78-BD56-51D6A14318E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B1FA350-2DD6-4B29-96D3-993C04BD3298}"/>
              </a:ext>
            </a:extLst>
          </p:cNvPr>
          <p:cNvSpPr>
            <a:spLocks noGrp="1"/>
          </p:cNvSpPr>
          <p:nvPr>
            <p:ph type="dt" sz="half" idx="10"/>
          </p:nvPr>
        </p:nvSpPr>
        <p:spPr/>
        <p:txBody>
          <a:bodyPr/>
          <a:lstStyle/>
          <a:p>
            <a:fld id="{3D0CFCA5-AD13-4B6D-8FAA-5E3CC57D32DE}" type="datetimeFigureOut">
              <a:rPr lang="en-US" smtClean="0"/>
              <a:t>11/2/2022</a:t>
            </a:fld>
            <a:endParaRPr lang="en-US" dirty="0"/>
          </a:p>
        </p:txBody>
      </p:sp>
      <p:sp>
        <p:nvSpPr>
          <p:cNvPr id="5" name="Footer Placeholder 4">
            <a:extLst>
              <a:ext uri="{FF2B5EF4-FFF2-40B4-BE49-F238E27FC236}">
                <a16:creationId xmlns:a16="http://schemas.microsoft.com/office/drawing/2014/main" id="{CB649BDD-644F-4DD6-9346-1174BBE02E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BB95955-03F7-4ECF-9280-02DB82141810}"/>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1008668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1BAECF-56DD-4290-8A1E-29C79134486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A6C03DB1-7C66-461D-9749-ABEFBF8B14E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21C103C-035A-4B26-8E8F-658DB0670DEF}"/>
              </a:ext>
            </a:extLst>
          </p:cNvPr>
          <p:cNvSpPr>
            <a:spLocks noGrp="1"/>
          </p:cNvSpPr>
          <p:nvPr>
            <p:ph type="dt" sz="half" idx="10"/>
          </p:nvPr>
        </p:nvSpPr>
        <p:spPr/>
        <p:txBody>
          <a:bodyPr/>
          <a:lstStyle/>
          <a:p>
            <a:fld id="{3D0CFCA5-AD13-4B6D-8FAA-5E3CC57D32DE}" type="datetimeFigureOut">
              <a:rPr lang="en-US" smtClean="0"/>
              <a:t>11/2/2022</a:t>
            </a:fld>
            <a:endParaRPr lang="en-US" dirty="0"/>
          </a:p>
        </p:txBody>
      </p:sp>
      <p:sp>
        <p:nvSpPr>
          <p:cNvPr id="5" name="Footer Placeholder 4">
            <a:extLst>
              <a:ext uri="{FF2B5EF4-FFF2-40B4-BE49-F238E27FC236}">
                <a16:creationId xmlns:a16="http://schemas.microsoft.com/office/drawing/2014/main" id="{5BC910D2-F0C2-4781-8DA4-ADD22CFA927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A4411A2-E76E-4827-9CE5-6441954D23CA}"/>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3560726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B0A9B-2FA8-49D0-98AF-28979D17D5B4}"/>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33CBDCCA-00CE-4198-82A4-E20630BC7D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B4C578C-FE08-4426-B4D6-EBCC94325F3E}"/>
              </a:ext>
            </a:extLst>
          </p:cNvPr>
          <p:cNvSpPr>
            <a:spLocks noGrp="1"/>
          </p:cNvSpPr>
          <p:nvPr>
            <p:ph type="dt" sz="half" idx="10"/>
          </p:nvPr>
        </p:nvSpPr>
        <p:spPr/>
        <p:txBody>
          <a:bodyPr/>
          <a:lstStyle/>
          <a:p>
            <a:fld id="{3D0CFCA5-AD13-4B6D-8FAA-5E3CC57D32DE}" type="datetimeFigureOut">
              <a:rPr lang="en-US" smtClean="0"/>
              <a:t>11/2/2022</a:t>
            </a:fld>
            <a:endParaRPr lang="en-US" dirty="0"/>
          </a:p>
        </p:txBody>
      </p:sp>
      <p:sp>
        <p:nvSpPr>
          <p:cNvPr id="5" name="Footer Placeholder 4">
            <a:extLst>
              <a:ext uri="{FF2B5EF4-FFF2-40B4-BE49-F238E27FC236}">
                <a16:creationId xmlns:a16="http://schemas.microsoft.com/office/drawing/2014/main" id="{5B5713CE-875D-4531-9EAF-3E52F3FDED9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12CD555-07B0-4342-8DB2-DC5CD5C75229}"/>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1448003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D76E8-40D5-43C6-AA2D-5E89999024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A8CB20CD-742A-4B9A-AAF2-915272D5BD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04C4901-13E1-4DCB-943A-D375243C447D}"/>
              </a:ext>
            </a:extLst>
          </p:cNvPr>
          <p:cNvSpPr>
            <a:spLocks noGrp="1"/>
          </p:cNvSpPr>
          <p:nvPr>
            <p:ph type="dt" sz="half" idx="10"/>
          </p:nvPr>
        </p:nvSpPr>
        <p:spPr/>
        <p:txBody>
          <a:bodyPr/>
          <a:lstStyle/>
          <a:p>
            <a:fld id="{3D0CFCA5-AD13-4B6D-8FAA-5E3CC57D32DE}" type="datetimeFigureOut">
              <a:rPr lang="en-US" smtClean="0"/>
              <a:t>11/2/2022</a:t>
            </a:fld>
            <a:endParaRPr lang="en-US" dirty="0"/>
          </a:p>
        </p:txBody>
      </p:sp>
      <p:sp>
        <p:nvSpPr>
          <p:cNvPr id="5" name="Footer Placeholder 4">
            <a:extLst>
              <a:ext uri="{FF2B5EF4-FFF2-40B4-BE49-F238E27FC236}">
                <a16:creationId xmlns:a16="http://schemas.microsoft.com/office/drawing/2014/main" id="{473DA35E-448D-4604-A1A8-08709A9270C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0A6A250-01A4-47FC-8452-CBA22FC6DEA9}"/>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1505867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F2331-5BD4-4937-82B2-C9DB06D55306}"/>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4F22AF1F-098F-4419-87E0-27FE08F9645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C5133CC9-9F2A-4576-9915-37A2EE14347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7D5BD543-DB06-4DE6-8371-5FA7B68333A3}"/>
              </a:ext>
            </a:extLst>
          </p:cNvPr>
          <p:cNvSpPr>
            <a:spLocks noGrp="1"/>
          </p:cNvSpPr>
          <p:nvPr>
            <p:ph type="dt" sz="half" idx="10"/>
          </p:nvPr>
        </p:nvSpPr>
        <p:spPr/>
        <p:txBody>
          <a:bodyPr/>
          <a:lstStyle/>
          <a:p>
            <a:fld id="{3D0CFCA5-AD13-4B6D-8FAA-5E3CC57D32DE}" type="datetimeFigureOut">
              <a:rPr lang="en-US" smtClean="0"/>
              <a:t>11/2/2022</a:t>
            </a:fld>
            <a:endParaRPr lang="en-US" dirty="0"/>
          </a:p>
        </p:txBody>
      </p:sp>
      <p:sp>
        <p:nvSpPr>
          <p:cNvPr id="6" name="Footer Placeholder 5">
            <a:extLst>
              <a:ext uri="{FF2B5EF4-FFF2-40B4-BE49-F238E27FC236}">
                <a16:creationId xmlns:a16="http://schemas.microsoft.com/office/drawing/2014/main" id="{0B7B483D-B7DE-4E4A-9A49-83F37D7655F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286927F-B076-4D65-B87B-E41150C472FA}"/>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815261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5B166-144D-4E86-8527-91ECAA403866}"/>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7263A39A-AE36-4FF7-85B0-BED2C65E9A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C3DEDC9-3F49-4803-96C3-9115B6007D4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BA8258E7-ADD4-4943-BCEB-578E8DA7DF7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6E9D2F-69F2-4C97-989D-18C0C00A3E6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69F20F62-6CA5-4A2B-B1C4-60401F3F203F}"/>
              </a:ext>
            </a:extLst>
          </p:cNvPr>
          <p:cNvSpPr>
            <a:spLocks noGrp="1"/>
          </p:cNvSpPr>
          <p:nvPr>
            <p:ph type="dt" sz="half" idx="10"/>
          </p:nvPr>
        </p:nvSpPr>
        <p:spPr/>
        <p:txBody>
          <a:bodyPr/>
          <a:lstStyle/>
          <a:p>
            <a:fld id="{3D0CFCA5-AD13-4B6D-8FAA-5E3CC57D32DE}" type="datetimeFigureOut">
              <a:rPr lang="en-US" smtClean="0"/>
              <a:t>11/2/2022</a:t>
            </a:fld>
            <a:endParaRPr lang="en-US" dirty="0"/>
          </a:p>
        </p:txBody>
      </p:sp>
      <p:sp>
        <p:nvSpPr>
          <p:cNvPr id="8" name="Footer Placeholder 7">
            <a:extLst>
              <a:ext uri="{FF2B5EF4-FFF2-40B4-BE49-F238E27FC236}">
                <a16:creationId xmlns:a16="http://schemas.microsoft.com/office/drawing/2014/main" id="{9B138049-4D1E-4EFF-852A-A5B4F6B2D7C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508016C-4207-4721-B25D-3D7278E8272C}"/>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14374479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B3464-4BBE-4286-BBC4-211D4F9701A5}"/>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EB5E9D05-3C1D-4D09-8E47-CA34FF08F796}"/>
              </a:ext>
            </a:extLst>
          </p:cNvPr>
          <p:cNvSpPr>
            <a:spLocks noGrp="1"/>
          </p:cNvSpPr>
          <p:nvPr>
            <p:ph type="dt" sz="half" idx="10"/>
          </p:nvPr>
        </p:nvSpPr>
        <p:spPr/>
        <p:txBody>
          <a:bodyPr/>
          <a:lstStyle/>
          <a:p>
            <a:fld id="{3D0CFCA5-AD13-4B6D-8FAA-5E3CC57D32DE}" type="datetimeFigureOut">
              <a:rPr lang="en-US" smtClean="0"/>
              <a:t>11/2/2022</a:t>
            </a:fld>
            <a:endParaRPr lang="en-US" dirty="0"/>
          </a:p>
        </p:txBody>
      </p:sp>
      <p:sp>
        <p:nvSpPr>
          <p:cNvPr id="4" name="Footer Placeholder 3">
            <a:extLst>
              <a:ext uri="{FF2B5EF4-FFF2-40B4-BE49-F238E27FC236}">
                <a16:creationId xmlns:a16="http://schemas.microsoft.com/office/drawing/2014/main" id="{CCBDE331-B0D8-4072-BCBD-362460591F5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3A0BEAB-993C-4001-95FE-9A1AECB2CBA7}"/>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1013521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4B9CAB-6938-4A29-8378-E9A158353ECC}"/>
              </a:ext>
            </a:extLst>
          </p:cNvPr>
          <p:cNvSpPr>
            <a:spLocks noGrp="1"/>
          </p:cNvSpPr>
          <p:nvPr>
            <p:ph type="dt" sz="half" idx="10"/>
          </p:nvPr>
        </p:nvSpPr>
        <p:spPr/>
        <p:txBody>
          <a:bodyPr/>
          <a:lstStyle/>
          <a:p>
            <a:fld id="{3D0CFCA5-AD13-4B6D-8FAA-5E3CC57D32DE}" type="datetimeFigureOut">
              <a:rPr lang="en-US" smtClean="0"/>
              <a:t>11/2/2022</a:t>
            </a:fld>
            <a:endParaRPr lang="en-US" dirty="0"/>
          </a:p>
        </p:txBody>
      </p:sp>
      <p:sp>
        <p:nvSpPr>
          <p:cNvPr id="3" name="Footer Placeholder 2">
            <a:extLst>
              <a:ext uri="{FF2B5EF4-FFF2-40B4-BE49-F238E27FC236}">
                <a16:creationId xmlns:a16="http://schemas.microsoft.com/office/drawing/2014/main" id="{16FBC87F-14A5-4CD9-A83F-D83FFA9D3F9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675C2600-B7A9-44B0-9401-8C5074E0D21B}"/>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1582282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B5D50-3776-46BA-9462-7B3BD08D1C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F4BC8EF2-3301-4F0F-9612-059080568B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74C95F43-AFF2-4C37-BE8C-0B6CE300AB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3BB681-1EB6-4B55-9ABB-83DC7759590E}"/>
              </a:ext>
            </a:extLst>
          </p:cNvPr>
          <p:cNvSpPr>
            <a:spLocks noGrp="1"/>
          </p:cNvSpPr>
          <p:nvPr>
            <p:ph type="dt" sz="half" idx="10"/>
          </p:nvPr>
        </p:nvSpPr>
        <p:spPr/>
        <p:txBody>
          <a:bodyPr/>
          <a:lstStyle/>
          <a:p>
            <a:fld id="{3D0CFCA5-AD13-4B6D-8FAA-5E3CC57D32DE}" type="datetimeFigureOut">
              <a:rPr lang="en-US" smtClean="0"/>
              <a:t>11/2/2022</a:t>
            </a:fld>
            <a:endParaRPr lang="en-US" dirty="0"/>
          </a:p>
        </p:txBody>
      </p:sp>
      <p:sp>
        <p:nvSpPr>
          <p:cNvPr id="6" name="Footer Placeholder 5">
            <a:extLst>
              <a:ext uri="{FF2B5EF4-FFF2-40B4-BE49-F238E27FC236}">
                <a16:creationId xmlns:a16="http://schemas.microsoft.com/office/drawing/2014/main" id="{E7E3AF52-B54C-4FA8-90AA-9583B091612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1F12A92-EAF5-431F-902F-2FBBD5536611}"/>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3395588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2034B-1605-4F08-8B28-F9582DDF4A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4DD8CC4B-13ED-4760-8C8F-58641B5938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dirty="0"/>
          </a:p>
        </p:txBody>
      </p:sp>
      <p:sp>
        <p:nvSpPr>
          <p:cNvPr id="4" name="Text Placeholder 3">
            <a:extLst>
              <a:ext uri="{FF2B5EF4-FFF2-40B4-BE49-F238E27FC236}">
                <a16:creationId xmlns:a16="http://schemas.microsoft.com/office/drawing/2014/main" id="{F99E70A4-CF48-4BA3-BAB2-59FFC1675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894435-DBAE-4F81-B492-4A34AA5C24B4}"/>
              </a:ext>
            </a:extLst>
          </p:cNvPr>
          <p:cNvSpPr>
            <a:spLocks noGrp="1"/>
          </p:cNvSpPr>
          <p:nvPr>
            <p:ph type="dt" sz="half" idx="10"/>
          </p:nvPr>
        </p:nvSpPr>
        <p:spPr/>
        <p:txBody>
          <a:bodyPr/>
          <a:lstStyle/>
          <a:p>
            <a:fld id="{3D0CFCA5-AD13-4B6D-8FAA-5E3CC57D32DE}" type="datetimeFigureOut">
              <a:rPr lang="en-US" smtClean="0"/>
              <a:t>11/2/2022</a:t>
            </a:fld>
            <a:endParaRPr lang="en-US" dirty="0"/>
          </a:p>
        </p:txBody>
      </p:sp>
      <p:sp>
        <p:nvSpPr>
          <p:cNvPr id="6" name="Footer Placeholder 5">
            <a:extLst>
              <a:ext uri="{FF2B5EF4-FFF2-40B4-BE49-F238E27FC236}">
                <a16:creationId xmlns:a16="http://schemas.microsoft.com/office/drawing/2014/main" id="{73D921C4-70F2-44D3-8FAF-C33F90F72D0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0A3A7C4-5563-45DD-9BBC-2E21702CE10B}"/>
              </a:ext>
            </a:extLst>
          </p:cNvPr>
          <p:cNvSpPr>
            <a:spLocks noGrp="1"/>
          </p:cNvSpPr>
          <p:nvPr>
            <p:ph type="sldNum" sz="quarter" idx="12"/>
          </p:nvPr>
        </p:nvSpPr>
        <p:spPr/>
        <p:txBody>
          <a:bodyPr/>
          <a:lstStyle/>
          <a:p>
            <a:fld id="{7D0E1D0D-568C-4162-91F5-B5EAB1E47434}" type="slidenum">
              <a:rPr lang="en-US" smtClean="0"/>
              <a:t>‹#›</a:t>
            </a:fld>
            <a:endParaRPr lang="en-US" dirty="0"/>
          </a:p>
        </p:txBody>
      </p:sp>
    </p:spTree>
    <p:extLst>
      <p:ext uri="{BB962C8B-B14F-4D97-AF65-F5344CB8AC3E}">
        <p14:creationId xmlns:p14="http://schemas.microsoft.com/office/powerpoint/2010/main" val="2039489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51ED30-D668-46D3-80DA-90C6832CEE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42EB3910-9AE9-4D9B-8FB5-FA39AB0D16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9184E14-41D2-4356-8BF4-9C9DACF85A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0CFCA5-AD13-4B6D-8FAA-5E3CC57D32DE}" type="datetimeFigureOut">
              <a:rPr lang="en-US" smtClean="0"/>
              <a:t>11/2/2022</a:t>
            </a:fld>
            <a:endParaRPr lang="en-US" dirty="0"/>
          </a:p>
        </p:txBody>
      </p:sp>
      <p:sp>
        <p:nvSpPr>
          <p:cNvPr id="5" name="Footer Placeholder 4">
            <a:extLst>
              <a:ext uri="{FF2B5EF4-FFF2-40B4-BE49-F238E27FC236}">
                <a16:creationId xmlns:a16="http://schemas.microsoft.com/office/drawing/2014/main" id="{F2C57952-342F-4D46-B2A7-93CA455110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4BFA837-34E7-4C05-A0FD-71098D23F0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0E1D0D-568C-4162-91F5-B5EAB1E47434}" type="slidenum">
              <a:rPr lang="en-US" smtClean="0"/>
              <a:t>‹#›</a:t>
            </a:fld>
            <a:endParaRPr lang="en-US" dirty="0"/>
          </a:p>
        </p:txBody>
      </p:sp>
    </p:spTree>
    <p:extLst>
      <p:ext uri="{BB962C8B-B14F-4D97-AF65-F5344CB8AC3E}">
        <p14:creationId xmlns:p14="http://schemas.microsoft.com/office/powerpoint/2010/main" val="506556458"/>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09562" y="4618157"/>
            <a:ext cx="11572875" cy="1572485"/>
          </a:xfrm>
        </p:spPr>
        <p:txBody>
          <a:bodyPr>
            <a:noAutofit/>
          </a:bodyPr>
          <a:lstStyle/>
          <a:p>
            <a:r>
              <a:rPr lang="en-US" sz="6000" b="1" dirty="0"/>
              <a:t>26. Sanctification</a:t>
            </a:r>
          </a:p>
        </p:txBody>
      </p:sp>
      <p:pic>
        <p:nvPicPr>
          <p:cNvPr id="4" name="Grafik 3">
            <a:extLst>
              <a:ext uri="{FF2B5EF4-FFF2-40B4-BE49-F238E27FC236}">
                <a16:creationId xmlns:a16="http://schemas.microsoft.com/office/drawing/2014/main" id="{3F1D5D21-1130-4442-B590-0915904445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42592" y="667358"/>
            <a:ext cx="4048398" cy="3765010"/>
          </a:xfrm>
          <a:prstGeom prst="rect">
            <a:avLst/>
          </a:prstGeom>
        </p:spPr>
      </p:pic>
    </p:spTree>
    <p:extLst>
      <p:ext uri="{BB962C8B-B14F-4D97-AF65-F5344CB8AC3E}">
        <p14:creationId xmlns:p14="http://schemas.microsoft.com/office/powerpoint/2010/main" val="24036403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84313" y="1231210"/>
            <a:ext cx="11423374" cy="5188640"/>
          </a:xfrm>
        </p:spPr>
        <p:txBody>
          <a:bodyPr>
            <a:normAutofit/>
          </a:bodyPr>
          <a:lstStyle/>
          <a:p>
            <a:pPr lvl="0" algn="l">
              <a:defRPr/>
            </a:pPr>
            <a:r>
              <a:rPr lang="en-US" sz="4000" b="1" dirty="0">
                <a:solidFill>
                  <a:prstClr val="black"/>
                </a:solidFill>
              </a:rPr>
              <a:t>As new creatures in Christ, the Spirit works in and through us to become what we are in Christ</a:t>
            </a:r>
            <a:endParaRPr lang="en-US" sz="3200" b="1" dirty="0">
              <a:solidFill>
                <a:prstClr val="black"/>
              </a:solidFill>
            </a:endParaRPr>
          </a:p>
          <a:p>
            <a:pPr marL="288000" lvl="0" indent="-180000" algn="l">
              <a:lnSpc>
                <a:spcPct val="100000"/>
              </a:lnSpc>
              <a:spcBef>
                <a:spcPts val="400"/>
              </a:spcBef>
              <a:buClr>
                <a:prstClr val="black"/>
              </a:buClr>
              <a:buSzPct val="68000"/>
              <a:buFont typeface="Arial" panose="020B0604020202020204" pitchFamily="34" charset="0"/>
              <a:buChar char="•"/>
            </a:pPr>
            <a:r>
              <a:rPr lang="en-US" sz="2800" b="1" u="sng" dirty="0">
                <a:solidFill>
                  <a:prstClr val="black"/>
                </a:solidFill>
                <a:cs typeface="Arial" panose="020B0604020202020204" pitchFamily="34" charset="0"/>
              </a:rPr>
              <a:t>John 15:3</a:t>
            </a:r>
            <a:r>
              <a:rPr lang="en-US" sz="2800" b="1" dirty="0">
                <a:solidFill>
                  <a:prstClr val="black"/>
                </a:solidFill>
                <a:cs typeface="Arial" panose="020B0604020202020204" pitchFamily="34" charset="0"/>
              </a:rPr>
              <a:t> – “You are already clean because of the word I have spoken to you.” [Vine &amp; branches]</a:t>
            </a:r>
          </a:p>
          <a:p>
            <a:pPr marL="288000" lvl="0" indent="-180000" algn="l">
              <a:lnSpc>
                <a:spcPct val="100000"/>
              </a:lnSpc>
              <a:spcBef>
                <a:spcPts val="400"/>
              </a:spcBef>
              <a:buClr>
                <a:prstClr val="black"/>
              </a:buClr>
              <a:buSzPct val="68000"/>
              <a:buFont typeface="Arial" panose="020B0604020202020204" pitchFamily="34" charset="0"/>
              <a:buChar char="•"/>
            </a:pPr>
            <a:r>
              <a:rPr lang="en-US" sz="2800" b="1" u="sng" dirty="0">
                <a:solidFill>
                  <a:prstClr val="black"/>
                </a:solidFill>
                <a:cs typeface="Arial" panose="020B0604020202020204" pitchFamily="34" charset="0"/>
              </a:rPr>
              <a:t>2 Cor 5:17 </a:t>
            </a:r>
            <a:r>
              <a:rPr lang="en-US" sz="2800" b="1" dirty="0">
                <a:solidFill>
                  <a:prstClr val="black"/>
                </a:solidFill>
                <a:cs typeface="Arial" panose="020B0604020202020204" pitchFamily="34" charset="0"/>
              </a:rPr>
              <a:t>– “If anyone is in Christ, he/she is a new creation; the old has gone, the new has come.”</a:t>
            </a:r>
          </a:p>
          <a:p>
            <a:pPr marL="288000" lvl="0" indent="-180000" algn="l">
              <a:lnSpc>
                <a:spcPct val="100000"/>
              </a:lnSpc>
              <a:spcBef>
                <a:spcPts val="400"/>
              </a:spcBef>
              <a:buClr>
                <a:prstClr val="black"/>
              </a:buClr>
              <a:buSzPct val="68000"/>
              <a:buFont typeface="Arial" panose="020B0604020202020204" pitchFamily="34" charset="0"/>
              <a:buChar char="•"/>
            </a:pPr>
            <a:r>
              <a:rPr lang="en-US" sz="2800" b="1" u="sng" dirty="0">
                <a:solidFill>
                  <a:prstClr val="black"/>
                </a:solidFill>
                <a:cs typeface="Arial" panose="020B0604020202020204" pitchFamily="34" charset="0"/>
              </a:rPr>
              <a:t>Gal 2:20</a:t>
            </a:r>
            <a:r>
              <a:rPr lang="en-US" sz="2800" b="1" dirty="0">
                <a:solidFill>
                  <a:prstClr val="black"/>
                </a:solidFill>
                <a:cs typeface="Arial" panose="020B0604020202020204" pitchFamily="34" charset="0"/>
              </a:rPr>
              <a:t> - I have been crucified with Christ and I no longer live, but Christ lives in me. The life I now live in the body, I live by faith in the Son of God, who loved me and gave himself for me.</a:t>
            </a:r>
            <a:endParaRPr lang="en-US" sz="2800" b="1" u="sng" dirty="0">
              <a:solidFill>
                <a:prstClr val="black"/>
              </a:solidFill>
              <a:cs typeface="Arial" panose="020B0604020202020204" pitchFamily="34" charset="0"/>
            </a:endParaRP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Progressive Sanctification</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2151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84313" y="1231210"/>
            <a:ext cx="11423374" cy="5188640"/>
          </a:xfrm>
        </p:spPr>
        <p:txBody>
          <a:bodyPr>
            <a:normAutofit lnSpcReduction="10000"/>
          </a:bodyPr>
          <a:lstStyle/>
          <a:p>
            <a:pPr algn="l"/>
            <a:r>
              <a:rPr lang="en-US" sz="4000" b="1" dirty="0"/>
              <a:t>Being in Christ by faith, we are called to imitate Him</a:t>
            </a:r>
          </a:p>
          <a:p>
            <a:pPr marL="252000" lvl="0" indent="-252000" algn="l">
              <a:buFont typeface="Wingdings" panose="05000000000000000000" pitchFamily="2" charset="2"/>
              <a:buChar char="§"/>
              <a:defRPr/>
            </a:pPr>
            <a:r>
              <a:rPr lang="en-US" sz="3200" b="1" dirty="0">
                <a:solidFill>
                  <a:prstClr val="black"/>
                </a:solidFill>
              </a:rPr>
              <a:t>Matt 16-</a:t>
            </a:r>
            <a:r>
              <a:rPr lang="en-US" sz="3200" b="1" baseline="30000" dirty="0">
                <a:solidFill>
                  <a:prstClr val="black"/>
                </a:solidFill>
              </a:rPr>
              <a:t>24</a:t>
            </a:r>
            <a:r>
              <a:rPr lang="en-US" sz="3200" b="1" dirty="0">
                <a:solidFill>
                  <a:prstClr val="black"/>
                </a:solidFill>
              </a:rPr>
              <a:t>“If anyone would come after me he must deny himself, take up his cross and follow me. </a:t>
            </a:r>
            <a:r>
              <a:rPr lang="en-US" sz="3200" b="1" baseline="30000" dirty="0">
                <a:solidFill>
                  <a:prstClr val="black"/>
                </a:solidFill>
              </a:rPr>
              <a:t>25</a:t>
            </a:r>
            <a:r>
              <a:rPr lang="en-US" sz="3200" b="1" dirty="0">
                <a:solidFill>
                  <a:prstClr val="black"/>
                </a:solidFill>
              </a:rPr>
              <a:t>For whoever wants to save his life will lose it, but whoever loses his life for me will find it.”</a:t>
            </a:r>
          </a:p>
          <a:p>
            <a:pPr lvl="0" algn="l">
              <a:defRPr/>
            </a:pPr>
            <a:r>
              <a:rPr lang="en-US" sz="4000" b="1" dirty="0">
                <a:solidFill>
                  <a:prstClr val="black"/>
                </a:solidFill>
              </a:rPr>
              <a:t>1) </a:t>
            </a:r>
            <a:r>
              <a:rPr lang="en-US" sz="4000" b="1" u="sng" dirty="0">
                <a:solidFill>
                  <a:prstClr val="black"/>
                </a:solidFill>
              </a:rPr>
              <a:t>Self-Denial</a:t>
            </a:r>
            <a:endParaRPr lang="en-US" sz="4000" b="1" dirty="0">
              <a:solidFill>
                <a:prstClr val="black"/>
              </a:solidFill>
            </a:endParaRPr>
          </a:p>
          <a:p>
            <a:pPr marL="252000" indent="-252000" algn="l">
              <a:buFont typeface="Wingdings" panose="05000000000000000000" pitchFamily="2" charset="2"/>
              <a:buChar char="§"/>
              <a:defRPr/>
            </a:pPr>
            <a:r>
              <a:rPr lang="en-US" sz="3200" b="1" dirty="0">
                <a:solidFill>
                  <a:prstClr val="black"/>
                </a:solidFill>
              </a:rPr>
              <a:t>Reject self as authority, and sinful selfish desires</a:t>
            </a:r>
          </a:p>
          <a:p>
            <a:pPr marL="252000" lvl="0" indent="-252000" algn="l">
              <a:buFont typeface="Wingdings" panose="05000000000000000000" pitchFamily="2" charset="2"/>
              <a:buChar char="§"/>
              <a:defRPr/>
            </a:pPr>
            <a:r>
              <a:rPr lang="en-US" sz="3200" b="1" dirty="0">
                <a:solidFill>
                  <a:prstClr val="black"/>
                </a:solidFill>
              </a:rPr>
              <a:t>Make God and his will (in Scripture) the authority</a:t>
            </a:r>
          </a:p>
          <a:p>
            <a:pPr marL="288000" lvl="0" indent="-180000" algn="l">
              <a:lnSpc>
                <a:spcPct val="100000"/>
              </a:lnSpc>
              <a:spcBef>
                <a:spcPts val="400"/>
              </a:spcBef>
              <a:buClr>
                <a:prstClr val="black"/>
              </a:buClr>
              <a:buSzPct val="68000"/>
              <a:buFont typeface="Arial" panose="020B0604020202020204" pitchFamily="34" charset="0"/>
              <a:buChar char="•"/>
            </a:pPr>
            <a:r>
              <a:rPr lang="en-US" sz="3200" b="1" u="sng" dirty="0">
                <a:solidFill>
                  <a:prstClr val="black"/>
                </a:solidFill>
              </a:rPr>
              <a:t>James 4:7 </a:t>
            </a:r>
            <a:r>
              <a:rPr lang="en-US" sz="3200" b="1" dirty="0">
                <a:solidFill>
                  <a:prstClr val="black"/>
                </a:solidFill>
              </a:rPr>
              <a:t>- Submit yourselves, then, to God. Resist the devil, and he will flee from you.</a:t>
            </a:r>
          </a:p>
          <a:p>
            <a:pPr marL="288000" lvl="0" indent="-180000" algn="l">
              <a:lnSpc>
                <a:spcPct val="100000"/>
              </a:lnSpc>
              <a:spcBef>
                <a:spcPts val="400"/>
              </a:spcBef>
              <a:buClr>
                <a:prstClr val="black"/>
              </a:buClr>
              <a:buSzPct val="68000"/>
              <a:buFont typeface="Arial" panose="020B0604020202020204" pitchFamily="34" charset="0"/>
              <a:buChar char="•"/>
            </a:pPr>
            <a:r>
              <a:rPr lang="en-US" sz="3200" b="1" u="sng" dirty="0">
                <a:solidFill>
                  <a:prstClr val="black"/>
                </a:solidFill>
              </a:rPr>
              <a:t>Eph 5:21 </a:t>
            </a:r>
            <a:r>
              <a:rPr lang="en-US" sz="3200" b="1" dirty="0">
                <a:solidFill>
                  <a:prstClr val="black"/>
                </a:solidFill>
              </a:rPr>
              <a:t>- Submit to one another out of reverence for Christ.</a:t>
            </a: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The Pattern of Sanctification</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4257992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84313" y="1231210"/>
            <a:ext cx="11423374" cy="5188640"/>
          </a:xfrm>
        </p:spPr>
        <p:txBody>
          <a:bodyPr>
            <a:normAutofit lnSpcReduction="10000"/>
          </a:bodyPr>
          <a:lstStyle/>
          <a:p>
            <a:pPr algn="l"/>
            <a:r>
              <a:rPr lang="en-US" sz="4000" b="1" dirty="0">
                <a:solidFill>
                  <a:prstClr val="black"/>
                </a:solidFill>
              </a:rPr>
              <a:t>2) </a:t>
            </a:r>
            <a:r>
              <a:rPr lang="en-US" sz="4000" b="1" u="sng" dirty="0">
                <a:solidFill>
                  <a:prstClr val="black"/>
                </a:solidFill>
              </a:rPr>
              <a:t>Bearing the Cross</a:t>
            </a:r>
            <a:endParaRPr lang="en-US" sz="4000" b="1" dirty="0">
              <a:solidFill>
                <a:prstClr val="black"/>
              </a:solidFill>
            </a:endParaRPr>
          </a:p>
          <a:p>
            <a:pPr marL="252000" indent="-252000" algn="l">
              <a:buFont typeface="Wingdings" panose="05000000000000000000" pitchFamily="2" charset="2"/>
              <a:buChar char="§"/>
              <a:defRPr/>
            </a:pPr>
            <a:r>
              <a:rPr lang="en-US" sz="3600" b="1" dirty="0">
                <a:solidFill>
                  <a:prstClr val="black"/>
                </a:solidFill>
              </a:rPr>
              <a:t>Suffering for the sake of the gospel</a:t>
            </a:r>
          </a:p>
          <a:p>
            <a:pPr marL="252000" lvl="0" indent="-252000" algn="l">
              <a:buFont typeface="Wingdings" panose="05000000000000000000" pitchFamily="2" charset="2"/>
              <a:buChar char="§"/>
              <a:defRPr/>
            </a:pPr>
            <a:r>
              <a:rPr lang="en-US" sz="3200" b="1" dirty="0">
                <a:solidFill>
                  <a:prstClr val="black"/>
                </a:solidFill>
              </a:rPr>
              <a:t>Finding our consolation in God</a:t>
            </a:r>
          </a:p>
          <a:p>
            <a:pPr marL="288000" lvl="0" indent="-180000" algn="l">
              <a:lnSpc>
                <a:spcPct val="100000"/>
              </a:lnSpc>
              <a:spcBef>
                <a:spcPts val="400"/>
              </a:spcBef>
              <a:buClr>
                <a:prstClr val="black"/>
              </a:buClr>
              <a:buSzPct val="68000"/>
              <a:buFont typeface="Arial" panose="020B0604020202020204" pitchFamily="34" charset="0"/>
              <a:buChar char="•"/>
            </a:pPr>
            <a:r>
              <a:rPr lang="en-US" sz="3200" b="1" u="sng" dirty="0">
                <a:solidFill>
                  <a:prstClr val="black"/>
                </a:solidFill>
              </a:rPr>
              <a:t>1 Pet 2 </a:t>
            </a:r>
            <a:r>
              <a:rPr lang="en-US" sz="3200" b="1" dirty="0">
                <a:solidFill>
                  <a:prstClr val="black"/>
                </a:solidFill>
              </a:rPr>
              <a:t>- </a:t>
            </a:r>
            <a:r>
              <a:rPr lang="en-US" sz="3200" b="1" baseline="30000" dirty="0">
                <a:solidFill>
                  <a:prstClr val="black"/>
                </a:solidFill>
              </a:rPr>
              <a:t>20</a:t>
            </a:r>
            <a:r>
              <a:rPr lang="en-US" sz="3200" b="1" dirty="0">
                <a:solidFill>
                  <a:prstClr val="black"/>
                </a:solidFill>
              </a:rPr>
              <a:t>if you suffer for doing good and you endure it, this is commendable before God. </a:t>
            </a:r>
            <a:r>
              <a:rPr lang="en-US" sz="3200" b="1" baseline="30000" dirty="0">
                <a:solidFill>
                  <a:prstClr val="black"/>
                </a:solidFill>
              </a:rPr>
              <a:t>21</a:t>
            </a:r>
            <a:r>
              <a:rPr lang="en-US" sz="3200" b="1" dirty="0">
                <a:solidFill>
                  <a:prstClr val="black"/>
                </a:solidFill>
              </a:rPr>
              <a:t>To this you were called, because Christ suffered for you, leaving you an example, that you should follow in his steps.</a:t>
            </a:r>
          </a:p>
          <a:p>
            <a:pPr marL="288000" lvl="0" indent="-180000" algn="l">
              <a:lnSpc>
                <a:spcPct val="100000"/>
              </a:lnSpc>
              <a:spcBef>
                <a:spcPts val="400"/>
              </a:spcBef>
              <a:buClr>
                <a:prstClr val="black"/>
              </a:buClr>
              <a:buSzPct val="68000"/>
              <a:buFont typeface="Arial" panose="020B0604020202020204" pitchFamily="34" charset="0"/>
              <a:buChar char="•"/>
            </a:pPr>
            <a:r>
              <a:rPr lang="en-US" sz="3200" b="1" u="sng" dirty="0">
                <a:solidFill>
                  <a:prstClr val="black"/>
                </a:solidFill>
              </a:rPr>
              <a:t>Phil 3:10 </a:t>
            </a:r>
            <a:r>
              <a:rPr lang="en-US" sz="3200" b="1" dirty="0">
                <a:solidFill>
                  <a:prstClr val="black"/>
                </a:solidFill>
              </a:rPr>
              <a:t>- I want to know Christ—yes, to know the power of his resurrection and participation in his sufferings, becoming like him in his death,</a:t>
            </a: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The Pattern of Sanctification</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1804594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84313" y="1231210"/>
            <a:ext cx="11423374" cy="5188640"/>
          </a:xfrm>
        </p:spPr>
        <p:txBody>
          <a:bodyPr>
            <a:normAutofit/>
          </a:bodyPr>
          <a:lstStyle/>
          <a:p>
            <a:pPr algn="l"/>
            <a:r>
              <a:rPr lang="en-US" sz="4000" b="1" dirty="0">
                <a:solidFill>
                  <a:prstClr val="black"/>
                </a:solidFill>
              </a:rPr>
              <a:t>3) </a:t>
            </a:r>
            <a:r>
              <a:rPr lang="en-US" sz="4000" b="1" u="sng" dirty="0">
                <a:solidFill>
                  <a:prstClr val="black"/>
                </a:solidFill>
              </a:rPr>
              <a:t>Living in the Light of the future (Hope):</a:t>
            </a:r>
            <a:endParaRPr lang="en-US" sz="3200" b="1" dirty="0">
              <a:solidFill>
                <a:prstClr val="black"/>
              </a:solidFill>
            </a:endParaRPr>
          </a:p>
          <a:p>
            <a:pPr marL="288000" lvl="0" indent="-180000" algn="l">
              <a:lnSpc>
                <a:spcPct val="100000"/>
              </a:lnSpc>
              <a:spcBef>
                <a:spcPts val="400"/>
              </a:spcBef>
              <a:buClr>
                <a:prstClr val="black"/>
              </a:buClr>
              <a:buSzPct val="68000"/>
              <a:buFont typeface="Arial" panose="020B0604020202020204" pitchFamily="34" charset="0"/>
              <a:buChar char="•"/>
            </a:pPr>
            <a:r>
              <a:rPr lang="en-US" sz="3200" b="1" u="sng" dirty="0">
                <a:solidFill>
                  <a:prstClr val="black"/>
                </a:solidFill>
              </a:rPr>
              <a:t>Rom 8:18 </a:t>
            </a:r>
            <a:r>
              <a:rPr lang="en-US" sz="3200" b="1" dirty="0">
                <a:solidFill>
                  <a:prstClr val="black"/>
                </a:solidFill>
              </a:rPr>
              <a:t>- I consider that our present sufferings are not worth comparing with the glory that will be revealed in us</a:t>
            </a:r>
          </a:p>
          <a:p>
            <a:pPr marL="288000" lvl="0" indent="-180000" algn="l">
              <a:lnSpc>
                <a:spcPct val="100000"/>
              </a:lnSpc>
              <a:spcBef>
                <a:spcPts val="400"/>
              </a:spcBef>
              <a:buClr>
                <a:prstClr val="black"/>
              </a:buClr>
              <a:buSzPct val="68000"/>
              <a:buFont typeface="Arial" panose="020B0604020202020204" pitchFamily="34" charset="0"/>
              <a:buChar char="•"/>
            </a:pPr>
            <a:r>
              <a:rPr lang="en-US" sz="3200" b="1" u="sng" dirty="0">
                <a:solidFill>
                  <a:prstClr val="black"/>
                </a:solidFill>
              </a:rPr>
              <a:t>Col 3 </a:t>
            </a:r>
            <a:r>
              <a:rPr lang="en-US" sz="3200" b="1" dirty="0">
                <a:solidFill>
                  <a:prstClr val="black"/>
                </a:solidFill>
              </a:rPr>
              <a:t>- </a:t>
            </a:r>
            <a:r>
              <a:rPr lang="en-US" sz="3200" b="1" baseline="30000" dirty="0">
                <a:solidFill>
                  <a:prstClr val="black"/>
                </a:solidFill>
              </a:rPr>
              <a:t>2</a:t>
            </a:r>
            <a:r>
              <a:rPr lang="en-US" sz="3200" b="1" dirty="0">
                <a:solidFill>
                  <a:prstClr val="black"/>
                </a:solidFill>
              </a:rPr>
              <a:t>Set your minds on things above, not on earthly things. </a:t>
            </a:r>
            <a:r>
              <a:rPr lang="en-US" sz="3200" b="1" baseline="30000" dirty="0">
                <a:solidFill>
                  <a:prstClr val="black"/>
                </a:solidFill>
              </a:rPr>
              <a:t>3</a:t>
            </a:r>
            <a:r>
              <a:rPr lang="en-US" sz="3200" b="1" dirty="0">
                <a:solidFill>
                  <a:prstClr val="black"/>
                </a:solidFill>
              </a:rPr>
              <a:t>For you died, and your life is now hidden with Christ in God. </a:t>
            </a:r>
            <a:r>
              <a:rPr lang="en-US" sz="3200" b="1" baseline="30000" dirty="0">
                <a:solidFill>
                  <a:prstClr val="black"/>
                </a:solidFill>
              </a:rPr>
              <a:t>4</a:t>
            </a:r>
            <a:r>
              <a:rPr lang="en-US" sz="3200" b="1" dirty="0">
                <a:solidFill>
                  <a:prstClr val="black"/>
                </a:solidFill>
              </a:rPr>
              <a:t>When Christ, who is your life, appears, then you also will appear with him in glory. </a:t>
            </a:r>
          </a:p>
          <a:p>
            <a:pPr marL="288000" lvl="0" indent="-180000" algn="l">
              <a:lnSpc>
                <a:spcPct val="100000"/>
              </a:lnSpc>
              <a:spcBef>
                <a:spcPts val="400"/>
              </a:spcBef>
              <a:buClr>
                <a:prstClr val="black"/>
              </a:buClr>
              <a:buSzPct val="68000"/>
              <a:buFont typeface="Arial" panose="020B0604020202020204" pitchFamily="34" charset="0"/>
              <a:buChar char="•"/>
            </a:pPr>
            <a:r>
              <a:rPr lang="en-US" sz="3200" b="1" u="sng" dirty="0">
                <a:solidFill>
                  <a:prstClr val="black"/>
                </a:solidFill>
              </a:rPr>
              <a:t>1 Cor 15:58</a:t>
            </a:r>
            <a:r>
              <a:rPr lang="en-US" sz="3200" b="1" dirty="0">
                <a:solidFill>
                  <a:prstClr val="black"/>
                </a:solidFill>
              </a:rPr>
              <a:t> -Therefore, my dear brothers, stand firm. Let nothing move you. Always give yourselves fully to the work of the Lord, because you know that your labor in the Lord is not in vain. </a:t>
            </a: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The Pattern of Sanctification</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1438794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1417983" y="5459896"/>
            <a:ext cx="9250017" cy="755374"/>
          </a:xfrm>
        </p:spPr>
        <p:txBody>
          <a:bodyPr>
            <a:normAutofit/>
          </a:bodyPr>
          <a:lstStyle/>
          <a:p>
            <a:r>
              <a:rPr lang="en-US" sz="4800" b="1" dirty="0"/>
              <a:t>Thank you!</a:t>
            </a:r>
          </a:p>
        </p:txBody>
      </p:sp>
      <p:pic>
        <p:nvPicPr>
          <p:cNvPr id="6" name="Grafik 5">
            <a:extLst>
              <a:ext uri="{FF2B5EF4-FFF2-40B4-BE49-F238E27FC236}">
                <a16:creationId xmlns:a16="http://schemas.microsoft.com/office/drawing/2014/main" id="{CCBC11DC-64BE-0A4E-991D-02A23A0C5C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83743" y="1239078"/>
            <a:ext cx="4424517" cy="4114800"/>
          </a:xfrm>
          <a:prstGeom prst="rect">
            <a:avLst/>
          </a:prstGeom>
        </p:spPr>
      </p:pic>
    </p:spTree>
    <p:extLst>
      <p:ext uri="{BB962C8B-B14F-4D97-AF65-F5344CB8AC3E}">
        <p14:creationId xmlns:p14="http://schemas.microsoft.com/office/powerpoint/2010/main" val="2133412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84313" y="1231210"/>
            <a:ext cx="11423374" cy="5188640"/>
          </a:xfrm>
        </p:spPr>
        <p:txBody>
          <a:bodyPr>
            <a:normAutofit/>
          </a:bodyPr>
          <a:lstStyle/>
          <a:p>
            <a:pPr algn="l"/>
            <a:r>
              <a:rPr lang="en-US" sz="3600" b="1" dirty="0"/>
              <a:t>We are not our own but belong to God</a:t>
            </a:r>
          </a:p>
          <a:p>
            <a:pPr marL="252000" lvl="0" indent="-252000" algn="l">
              <a:buFont typeface="Wingdings" panose="05000000000000000000" pitchFamily="2" charset="2"/>
              <a:buChar char="§"/>
              <a:defRPr/>
            </a:pPr>
            <a:r>
              <a:rPr lang="en-US" sz="3200" b="1" dirty="0">
                <a:solidFill>
                  <a:prstClr val="black"/>
                </a:solidFill>
              </a:rPr>
              <a:t>We have moved from Kingdom of Darkness to Kingdom of Light</a:t>
            </a:r>
          </a:p>
          <a:p>
            <a:pPr lvl="0" algn="l">
              <a:defRPr/>
            </a:pPr>
            <a:r>
              <a:rPr lang="en-US" sz="3600" b="1" dirty="0">
                <a:solidFill>
                  <a:prstClr val="black"/>
                </a:solidFill>
              </a:rPr>
              <a:t>God has set us apart, made us separate from the world</a:t>
            </a:r>
          </a:p>
          <a:p>
            <a:pPr marL="252000" lvl="0" indent="-252000" algn="l">
              <a:buFont typeface="Wingdings" panose="05000000000000000000" pitchFamily="2" charset="2"/>
              <a:buChar char="§"/>
              <a:defRPr/>
            </a:pPr>
            <a:r>
              <a:rPr lang="en-US" sz="3200" b="1" dirty="0">
                <a:solidFill>
                  <a:prstClr val="black"/>
                </a:solidFill>
              </a:rPr>
              <a:t>The basis of this is our union with Christ</a:t>
            </a:r>
          </a:p>
          <a:p>
            <a:pPr marL="252000" lvl="0" indent="-252000" algn="l">
              <a:buFont typeface="Wingdings" panose="05000000000000000000" pitchFamily="2" charset="2"/>
              <a:buChar char="§"/>
              <a:defRPr/>
            </a:pPr>
            <a:r>
              <a:rPr lang="en-US" sz="3200" b="1" dirty="0">
                <a:solidFill>
                  <a:prstClr val="black"/>
                </a:solidFill>
              </a:rPr>
              <a:t>The purpose of this is so that we might serve God</a:t>
            </a:r>
          </a:p>
          <a:p>
            <a:pPr marL="252000" lvl="0" indent="-252000" algn="l">
              <a:buFont typeface="Wingdings" panose="05000000000000000000" pitchFamily="2" charset="2"/>
              <a:buChar char="§"/>
              <a:defRPr/>
            </a:pPr>
            <a:r>
              <a:rPr lang="en-US" sz="3200" b="1" dirty="0">
                <a:solidFill>
                  <a:prstClr val="black"/>
                </a:solidFill>
              </a:rPr>
              <a:t>The power to do this is from the work of the Spirit in us</a:t>
            </a:r>
          </a:p>
          <a:p>
            <a:pPr lvl="0" algn="l">
              <a:defRPr/>
            </a:pPr>
            <a:r>
              <a:rPr lang="en-US" sz="3200" b="1" dirty="0">
                <a:solidFill>
                  <a:prstClr val="black"/>
                </a:solidFill>
              </a:rPr>
              <a:t>Means of growth in holiness: the word of God, sacraments, prayer</a:t>
            </a:r>
          </a:p>
          <a:p>
            <a:pPr marL="288000" lvl="0" indent="-180000" algn="l">
              <a:lnSpc>
                <a:spcPct val="100000"/>
              </a:lnSpc>
              <a:spcBef>
                <a:spcPts val="400"/>
              </a:spcBef>
              <a:buClr>
                <a:prstClr val="black"/>
              </a:buClr>
              <a:buSzPct val="68000"/>
              <a:buFont typeface="Arial" panose="020B0604020202020204" pitchFamily="34" charset="0"/>
              <a:buChar char="•"/>
            </a:pPr>
            <a:r>
              <a:rPr lang="en-US" sz="3000" b="1" u="sng" dirty="0">
                <a:solidFill>
                  <a:prstClr val="black"/>
                </a:solidFill>
              </a:rPr>
              <a:t>2 Thess. 2:13 </a:t>
            </a:r>
            <a:r>
              <a:rPr lang="en-US" sz="3000" b="1" dirty="0">
                <a:solidFill>
                  <a:prstClr val="black"/>
                </a:solidFill>
              </a:rPr>
              <a:t>– “God chose you as first fruits to be saved through the sanctifying work of the Spirit and through belief in the truth.” </a:t>
            </a: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The Nature of Sanctification</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700449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51692" y="1231210"/>
            <a:ext cx="11455995" cy="5188640"/>
          </a:xfrm>
        </p:spPr>
        <p:txBody>
          <a:bodyPr>
            <a:normAutofit/>
          </a:bodyPr>
          <a:lstStyle/>
          <a:p>
            <a:pPr algn="l"/>
            <a:r>
              <a:rPr lang="en-US" sz="3600" b="1" dirty="0"/>
              <a:t>John Calvin speaks of a twofold grace of redemption:</a:t>
            </a:r>
          </a:p>
          <a:p>
            <a:pPr marL="252000" lvl="0" indent="-252000" algn="l">
              <a:buFont typeface="Wingdings" panose="05000000000000000000" pitchFamily="2" charset="2"/>
              <a:buChar char="§"/>
              <a:defRPr/>
            </a:pPr>
            <a:r>
              <a:rPr lang="en-US" sz="3200" b="1" dirty="0">
                <a:solidFill>
                  <a:prstClr val="black"/>
                </a:solidFill>
              </a:rPr>
              <a:t>“By partaking of [Christ] … we receive a double grace: namely, that being reconciled to God through Christ’s blamelessness, we may have in heaven instead of  a judge a gracious Father; and secondly, that sanctified by Christ’s Spirit we may cultivate blamelessness and purity of life.” (</a:t>
            </a:r>
            <a:r>
              <a:rPr lang="en-US" sz="3200" b="1" i="1" dirty="0">
                <a:solidFill>
                  <a:prstClr val="black"/>
                </a:solidFill>
              </a:rPr>
              <a:t>Institutes</a:t>
            </a:r>
            <a:r>
              <a:rPr lang="en-US" sz="3200" b="1" dirty="0">
                <a:solidFill>
                  <a:prstClr val="black"/>
                </a:solidFill>
              </a:rPr>
              <a:t>: 3,11,1)</a:t>
            </a:r>
          </a:p>
          <a:p>
            <a:pPr marL="252000" lvl="0" indent="-252000" algn="l">
              <a:buFont typeface="Wingdings" panose="05000000000000000000" pitchFamily="2" charset="2"/>
              <a:buChar char="§"/>
              <a:defRPr/>
            </a:pPr>
            <a:r>
              <a:rPr lang="en-US" sz="3200" b="1" dirty="0">
                <a:solidFill>
                  <a:prstClr val="black"/>
                </a:solidFill>
              </a:rPr>
              <a:t>Justification is the foundation of our status as children of God</a:t>
            </a:r>
          </a:p>
          <a:p>
            <a:pPr lvl="0" algn="l">
              <a:defRPr/>
            </a:pPr>
            <a:r>
              <a:rPr lang="en-US" sz="3600" b="1" dirty="0">
                <a:solidFill>
                  <a:prstClr val="black"/>
                </a:solidFill>
              </a:rPr>
              <a:t>Grace of justification is the </a:t>
            </a:r>
            <a:r>
              <a:rPr lang="en-US" sz="3600" b="1" i="1" dirty="0">
                <a:solidFill>
                  <a:prstClr val="black"/>
                </a:solidFill>
              </a:rPr>
              <a:t>cause</a:t>
            </a:r>
            <a:r>
              <a:rPr lang="en-US" sz="3600" b="1" dirty="0">
                <a:solidFill>
                  <a:prstClr val="black"/>
                </a:solidFill>
              </a:rPr>
              <a:t> &amp; </a:t>
            </a:r>
            <a:r>
              <a:rPr lang="en-US" sz="3600" b="1" i="1" dirty="0">
                <a:solidFill>
                  <a:prstClr val="black"/>
                </a:solidFill>
              </a:rPr>
              <a:t>source</a:t>
            </a:r>
            <a:r>
              <a:rPr lang="en-US" sz="3600" b="1" dirty="0">
                <a:solidFill>
                  <a:prstClr val="black"/>
                </a:solidFill>
              </a:rPr>
              <a:t> of the 2</a:t>
            </a:r>
            <a:r>
              <a:rPr lang="en-US" sz="3600" b="1" baseline="30000" dirty="0">
                <a:solidFill>
                  <a:prstClr val="black"/>
                </a:solidFill>
              </a:rPr>
              <a:t>nd</a:t>
            </a:r>
            <a:r>
              <a:rPr lang="en-US" sz="3600" b="1" dirty="0">
                <a:solidFill>
                  <a:prstClr val="black"/>
                </a:solidFill>
              </a:rPr>
              <a:t> grace</a:t>
            </a:r>
          </a:p>
          <a:p>
            <a:pPr marL="252000" lvl="0" indent="-252000" algn="l">
              <a:buFont typeface="Wingdings" panose="05000000000000000000" pitchFamily="2" charset="2"/>
              <a:buChar char="§"/>
              <a:defRPr/>
            </a:pPr>
            <a:r>
              <a:rPr lang="en-US" sz="3200" b="1" dirty="0">
                <a:solidFill>
                  <a:prstClr val="black"/>
                </a:solidFill>
              </a:rPr>
              <a:t>As new, righteous creatures in Christ, we are called to a new life</a:t>
            </a: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Relation of Justification &amp; Sanctification</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2310000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68002" y="1145899"/>
            <a:ext cx="11455995" cy="5188640"/>
          </a:xfrm>
        </p:spPr>
        <p:txBody>
          <a:bodyPr>
            <a:normAutofit lnSpcReduction="10000"/>
          </a:bodyPr>
          <a:lstStyle/>
          <a:p>
            <a:pPr algn="l"/>
            <a:r>
              <a:rPr lang="en-US" sz="4000" b="1" dirty="0"/>
              <a:t>1. Necessary distinction:</a:t>
            </a:r>
          </a:p>
          <a:p>
            <a:pPr marL="252000" lvl="0" indent="-252000" algn="l">
              <a:buFont typeface="Wingdings" panose="05000000000000000000" pitchFamily="2" charset="2"/>
              <a:buChar char="§"/>
              <a:defRPr/>
            </a:pPr>
            <a:r>
              <a:rPr lang="en-US" sz="3600" b="1" dirty="0">
                <a:solidFill>
                  <a:prstClr val="black"/>
                </a:solidFill>
              </a:rPr>
              <a:t>Otherwise, acceptance by God depends on faith + works</a:t>
            </a:r>
          </a:p>
          <a:p>
            <a:pPr marL="252000" lvl="0" indent="-252000" algn="l">
              <a:buFont typeface="Wingdings" panose="05000000000000000000" pitchFamily="2" charset="2"/>
              <a:buChar char="§"/>
              <a:defRPr/>
            </a:pPr>
            <a:r>
              <a:rPr lang="en-US" sz="3600" b="1" dirty="0">
                <a:solidFill>
                  <a:prstClr val="black"/>
                </a:solidFill>
              </a:rPr>
              <a:t>Rejected by Scripture: Galatians, and Eph 2:8-9</a:t>
            </a:r>
          </a:p>
          <a:p>
            <a:pPr lvl="0" algn="l"/>
            <a:r>
              <a:rPr lang="en-US" sz="4000" b="1" dirty="0">
                <a:solidFill>
                  <a:prstClr val="black"/>
                </a:solidFill>
              </a:rPr>
              <a:t>2. Inseparable connection:</a:t>
            </a:r>
          </a:p>
          <a:p>
            <a:pPr lvl="0" algn="l">
              <a:defRPr/>
            </a:pPr>
            <a:r>
              <a:rPr lang="en-US" sz="3600" b="1" dirty="0">
                <a:solidFill>
                  <a:prstClr val="black"/>
                </a:solidFill>
              </a:rPr>
              <a:t>(1) Justification is the basis &amp; cause of sanctification</a:t>
            </a:r>
          </a:p>
          <a:p>
            <a:pPr marL="288000" lvl="0" indent="-180000" algn="l">
              <a:lnSpc>
                <a:spcPct val="100000"/>
              </a:lnSpc>
              <a:spcBef>
                <a:spcPts val="400"/>
              </a:spcBef>
              <a:buClr>
                <a:prstClr val="black"/>
              </a:buClr>
              <a:buSzPct val="68000"/>
              <a:buFont typeface="Arial" panose="020B0604020202020204" pitchFamily="34" charset="0"/>
              <a:buChar char="•"/>
            </a:pPr>
            <a:r>
              <a:rPr lang="en-US" sz="3400" b="1" dirty="0">
                <a:solidFill>
                  <a:prstClr val="black"/>
                </a:solidFill>
              </a:rPr>
              <a:t>We can only be “like Christ, if we are first “in Christ.”</a:t>
            </a:r>
          </a:p>
          <a:p>
            <a:pPr lvl="0" algn="l">
              <a:defRPr/>
            </a:pPr>
            <a:r>
              <a:rPr lang="en-US" sz="3600" b="1" dirty="0">
                <a:solidFill>
                  <a:prstClr val="black"/>
                </a:solidFill>
              </a:rPr>
              <a:t>(2) Sanctification is the necessary fruit of justification</a:t>
            </a:r>
          </a:p>
          <a:p>
            <a:pPr marL="288000" lvl="0" indent="-180000" algn="l">
              <a:lnSpc>
                <a:spcPct val="100000"/>
              </a:lnSpc>
              <a:spcBef>
                <a:spcPts val="400"/>
              </a:spcBef>
              <a:buClr>
                <a:prstClr val="black"/>
              </a:buClr>
              <a:buSzPct val="68000"/>
              <a:buFont typeface="Arial" panose="020B0604020202020204" pitchFamily="34" charset="0"/>
              <a:buChar char="•"/>
            </a:pPr>
            <a:r>
              <a:rPr lang="en-US" sz="3400" b="1" dirty="0">
                <a:solidFill>
                  <a:prstClr val="black"/>
                </a:solidFill>
              </a:rPr>
              <a:t>Rom 6:18 – “You have been set free from sin and have become slaves to righteousness.”</a:t>
            </a: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Relation of Justification and Sanctification </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3070477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84313" y="1231210"/>
            <a:ext cx="11423374" cy="5188640"/>
          </a:xfrm>
        </p:spPr>
        <p:txBody>
          <a:bodyPr>
            <a:normAutofit/>
          </a:bodyPr>
          <a:lstStyle/>
          <a:p>
            <a:pPr algn="l"/>
            <a:r>
              <a:rPr lang="en-US" sz="3600" b="1" dirty="0"/>
              <a:t>It is both a gift of God and a calling from God</a:t>
            </a:r>
          </a:p>
          <a:p>
            <a:pPr marL="252000" lvl="0" indent="-252000" algn="l">
              <a:buFont typeface="Wingdings" panose="05000000000000000000" pitchFamily="2" charset="2"/>
              <a:buChar char="§"/>
              <a:defRPr/>
            </a:pPr>
            <a:r>
              <a:rPr lang="en-US" sz="3200" b="1" u="sng" dirty="0">
                <a:solidFill>
                  <a:prstClr val="black"/>
                </a:solidFill>
              </a:rPr>
              <a:t>1 Cor 1:2 </a:t>
            </a:r>
            <a:r>
              <a:rPr lang="en-US" sz="3200" b="1" dirty="0">
                <a:solidFill>
                  <a:prstClr val="black"/>
                </a:solidFill>
              </a:rPr>
              <a:t>– “To the church of God in Corinth, to those </a:t>
            </a:r>
            <a:r>
              <a:rPr lang="en-US" sz="3200" b="1" i="1" dirty="0">
                <a:solidFill>
                  <a:prstClr val="black"/>
                </a:solidFill>
              </a:rPr>
              <a:t>sanctified</a:t>
            </a:r>
            <a:r>
              <a:rPr lang="en-US" sz="3200" b="1" dirty="0">
                <a:solidFill>
                  <a:prstClr val="black"/>
                </a:solidFill>
              </a:rPr>
              <a:t> in Christ Jesus and </a:t>
            </a:r>
            <a:r>
              <a:rPr lang="en-US" sz="3200" b="1" i="1" dirty="0">
                <a:solidFill>
                  <a:prstClr val="black"/>
                </a:solidFill>
              </a:rPr>
              <a:t>called to be holy people</a:t>
            </a:r>
            <a:r>
              <a:rPr lang="en-US" sz="3200" b="1" dirty="0">
                <a:solidFill>
                  <a:prstClr val="black"/>
                </a:solidFill>
              </a:rPr>
              <a:t>”</a:t>
            </a:r>
          </a:p>
          <a:p>
            <a:pPr marL="742950" lvl="0" indent="-742950" algn="l">
              <a:buAutoNum type="arabicParenR"/>
              <a:defRPr/>
            </a:pPr>
            <a:r>
              <a:rPr lang="en-US" sz="3600" b="1" u="sng" dirty="0">
                <a:solidFill>
                  <a:prstClr val="black"/>
                </a:solidFill>
              </a:rPr>
              <a:t>Definitive sanctification</a:t>
            </a:r>
            <a:r>
              <a:rPr lang="en-US" sz="3600" b="1" dirty="0">
                <a:solidFill>
                  <a:prstClr val="black"/>
                </a:solidFill>
              </a:rPr>
              <a:t>: “those sanctified”</a:t>
            </a:r>
          </a:p>
          <a:p>
            <a:pPr marL="252000" lvl="0" indent="-252000" algn="l">
              <a:buFont typeface="Wingdings" panose="05000000000000000000" pitchFamily="2" charset="2"/>
              <a:buChar char="§"/>
              <a:defRPr/>
            </a:pPr>
            <a:r>
              <a:rPr lang="en-US" sz="3200" b="1" dirty="0">
                <a:solidFill>
                  <a:prstClr val="black"/>
                </a:solidFill>
              </a:rPr>
              <a:t>Through faith in Christ, we received the gift of his righteousness</a:t>
            </a:r>
            <a:endParaRPr lang="en-US" sz="3600" b="1" dirty="0">
              <a:solidFill>
                <a:prstClr val="black"/>
              </a:solidFill>
            </a:endParaRPr>
          </a:p>
          <a:p>
            <a:pPr marL="288000" lvl="0" indent="-180000" algn="l">
              <a:lnSpc>
                <a:spcPct val="100000"/>
              </a:lnSpc>
              <a:spcBef>
                <a:spcPts val="400"/>
              </a:spcBef>
              <a:buClr>
                <a:prstClr val="black"/>
              </a:buClr>
              <a:buSzPct val="68000"/>
              <a:buFont typeface="Arial" panose="020B0604020202020204" pitchFamily="34" charset="0"/>
              <a:buChar char="•"/>
            </a:pPr>
            <a:r>
              <a:rPr lang="en-US" sz="2800" b="1" u="sng" dirty="0">
                <a:solidFill>
                  <a:prstClr val="black"/>
                </a:solidFill>
              </a:rPr>
              <a:t>2 Cor 5:21</a:t>
            </a:r>
            <a:r>
              <a:rPr lang="en-US" sz="2800" b="1" dirty="0">
                <a:solidFill>
                  <a:prstClr val="black"/>
                </a:solidFill>
              </a:rPr>
              <a:t> – God made him who had no sin to be sin [a sin offering] for us, so that in him we might become the righteousness of God.</a:t>
            </a:r>
          </a:p>
          <a:p>
            <a:pPr marL="288000" lvl="0" indent="-180000" algn="l">
              <a:lnSpc>
                <a:spcPct val="100000"/>
              </a:lnSpc>
              <a:spcBef>
                <a:spcPts val="400"/>
              </a:spcBef>
              <a:buClr>
                <a:prstClr val="black"/>
              </a:buClr>
              <a:buSzPct val="68000"/>
              <a:buFont typeface="Arial" panose="020B0604020202020204" pitchFamily="34" charset="0"/>
              <a:buChar char="•"/>
            </a:pPr>
            <a:r>
              <a:rPr lang="en-US" sz="2800" b="1" u="sng" dirty="0">
                <a:solidFill>
                  <a:prstClr val="black"/>
                </a:solidFill>
              </a:rPr>
              <a:t>1 Cor 1:30 </a:t>
            </a:r>
            <a:r>
              <a:rPr lang="en-US" sz="2800" b="1" dirty="0">
                <a:solidFill>
                  <a:prstClr val="black"/>
                </a:solidFill>
              </a:rPr>
              <a:t>– because of [God]..you are in Christ Jesus, who has become for us wisdom from God—that is, our righteousness, holiness &amp;  redemption.</a:t>
            </a:r>
          </a:p>
          <a:p>
            <a:pPr marL="252000" lvl="0" indent="-252000" algn="l">
              <a:buFont typeface="Wingdings" panose="05000000000000000000" pitchFamily="2" charset="2"/>
              <a:buChar char="§"/>
              <a:defRPr/>
            </a:pPr>
            <a:r>
              <a:rPr lang="en-US" sz="3200" b="1" dirty="0">
                <a:solidFill>
                  <a:prstClr val="black"/>
                </a:solidFill>
              </a:rPr>
              <a:t>Through faith in Christ his righteousness is imputed to us.</a:t>
            </a:r>
            <a:endParaRPr lang="en-US" sz="3600" b="1" dirty="0">
              <a:solidFill>
                <a:prstClr val="black"/>
              </a:solidFill>
            </a:endParaRP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Two Senses of Sanctification</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1722219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84313" y="1231210"/>
            <a:ext cx="11423374" cy="5188640"/>
          </a:xfrm>
        </p:spPr>
        <p:txBody>
          <a:bodyPr>
            <a:normAutofit/>
          </a:bodyPr>
          <a:lstStyle/>
          <a:p>
            <a:pPr algn="l"/>
            <a:r>
              <a:rPr lang="en-US" sz="3600" b="1" dirty="0"/>
              <a:t>It is both a gift of God and a calling from God</a:t>
            </a:r>
          </a:p>
          <a:p>
            <a:pPr marL="108000" lvl="0" algn="l">
              <a:lnSpc>
                <a:spcPct val="100000"/>
              </a:lnSpc>
              <a:spcBef>
                <a:spcPts val="400"/>
              </a:spcBef>
              <a:buClr>
                <a:prstClr val="black"/>
              </a:buClr>
              <a:buSzPct val="68000"/>
            </a:pPr>
            <a:r>
              <a:rPr lang="en-US" sz="3600" b="1" dirty="0">
                <a:solidFill>
                  <a:prstClr val="black"/>
                </a:solidFill>
              </a:rPr>
              <a:t>2) </a:t>
            </a:r>
            <a:r>
              <a:rPr lang="en-US" sz="3600" b="1" u="sng" dirty="0">
                <a:solidFill>
                  <a:prstClr val="black"/>
                </a:solidFill>
              </a:rPr>
              <a:t>Progressive Sanctification</a:t>
            </a:r>
            <a:r>
              <a:rPr lang="en-US" sz="3600" b="1" dirty="0">
                <a:solidFill>
                  <a:prstClr val="black"/>
                </a:solidFill>
              </a:rPr>
              <a:t>: “called to be holy people”</a:t>
            </a:r>
          </a:p>
          <a:p>
            <a:pPr marL="108000" lvl="0" algn="l">
              <a:lnSpc>
                <a:spcPct val="100000"/>
              </a:lnSpc>
              <a:spcBef>
                <a:spcPts val="400"/>
              </a:spcBef>
              <a:buClr>
                <a:prstClr val="black"/>
              </a:buClr>
              <a:buSzPct val="68000"/>
            </a:pPr>
            <a:r>
              <a:rPr lang="en-US" sz="3600" b="1" dirty="0">
                <a:solidFill>
                  <a:prstClr val="black"/>
                </a:solidFill>
              </a:rPr>
              <a:t>The purpose of regeneration, justification &amp; adoption is a new life of obedience</a:t>
            </a:r>
          </a:p>
          <a:p>
            <a:pPr marL="288000" lvl="0" indent="-180000" algn="l">
              <a:lnSpc>
                <a:spcPct val="100000"/>
              </a:lnSpc>
              <a:spcBef>
                <a:spcPts val="400"/>
              </a:spcBef>
              <a:buClr>
                <a:prstClr val="black"/>
              </a:buClr>
              <a:buSzPct val="68000"/>
              <a:buFont typeface="Arial" panose="020B0604020202020204" pitchFamily="34" charset="0"/>
              <a:buChar char="•"/>
            </a:pPr>
            <a:r>
              <a:rPr lang="en-US" sz="2800" b="1" u="sng" dirty="0">
                <a:solidFill>
                  <a:prstClr val="black"/>
                </a:solidFill>
              </a:rPr>
              <a:t>1 Pet 1:2 </a:t>
            </a:r>
            <a:r>
              <a:rPr lang="en-US" sz="2800" b="1" dirty="0">
                <a:solidFill>
                  <a:prstClr val="black"/>
                </a:solidFill>
              </a:rPr>
              <a:t>– “[God’s elect] have been chosen according to the foreknow-ledge of God the Father, through the sanctifying work of the Spirit, to be obedient to Jesus Christ and sprinkled with his blood”</a:t>
            </a:r>
          </a:p>
          <a:p>
            <a:pPr marL="288000" lvl="0" indent="-180000" algn="l">
              <a:lnSpc>
                <a:spcPct val="100000"/>
              </a:lnSpc>
              <a:spcBef>
                <a:spcPts val="400"/>
              </a:spcBef>
              <a:buClr>
                <a:prstClr val="black"/>
              </a:buClr>
              <a:buSzPct val="68000"/>
              <a:buFont typeface="Arial" panose="020B0604020202020204" pitchFamily="34" charset="0"/>
              <a:buChar char="•"/>
            </a:pPr>
            <a:r>
              <a:rPr lang="en-US" sz="2800" b="1" u="sng" dirty="0">
                <a:solidFill>
                  <a:prstClr val="black"/>
                </a:solidFill>
              </a:rPr>
              <a:t>Eph. 2:10 </a:t>
            </a:r>
            <a:r>
              <a:rPr lang="en-US" sz="2800" b="1" dirty="0">
                <a:solidFill>
                  <a:prstClr val="black"/>
                </a:solidFill>
              </a:rPr>
              <a:t>- “For we are God’s workmanship, created in Christ Jesus to do good works, which God prepared in advance for us to do.”</a:t>
            </a:r>
          </a:p>
          <a:p>
            <a:pPr marL="108000" lvl="0" algn="l">
              <a:lnSpc>
                <a:spcPct val="100000"/>
              </a:lnSpc>
              <a:spcBef>
                <a:spcPts val="400"/>
              </a:spcBef>
              <a:buClr>
                <a:prstClr val="black"/>
              </a:buClr>
              <a:buSzPct val="68000"/>
            </a:pPr>
            <a:r>
              <a:rPr lang="en-US" sz="3000" b="1" dirty="0">
                <a:solidFill>
                  <a:prstClr val="black"/>
                </a:solidFill>
              </a:rPr>
              <a:t>Horton-“Although we are not saved by works, we are saved for works”</a:t>
            </a:r>
          </a:p>
          <a:p>
            <a:pPr marL="108000" lvl="0" algn="l">
              <a:lnSpc>
                <a:spcPct val="100000"/>
              </a:lnSpc>
              <a:spcBef>
                <a:spcPts val="400"/>
              </a:spcBef>
              <a:buClr>
                <a:prstClr val="black"/>
              </a:buClr>
              <a:buSzPct val="68000"/>
            </a:pPr>
            <a:endParaRPr lang="en-US" sz="2800" b="1" dirty="0">
              <a:solidFill>
                <a:prstClr val="black"/>
              </a:solidFill>
            </a:endParaRP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Two Senses of Sanctification</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2290003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84313" y="1231210"/>
            <a:ext cx="11423374" cy="5188640"/>
          </a:xfrm>
        </p:spPr>
        <p:txBody>
          <a:bodyPr>
            <a:normAutofit/>
          </a:bodyPr>
          <a:lstStyle/>
          <a:p>
            <a:pPr lvl="0" algn="l">
              <a:defRPr/>
            </a:pPr>
            <a:r>
              <a:rPr lang="en-US" sz="4000" b="1" dirty="0">
                <a:solidFill>
                  <a:prstClr val="black"/>
                </a:solidFill>
              </a:rPr>
              <a:t>1) Increasingly dying to sin:</a:t>
            </a:r>
          </a:p>
          <a:p>
            <a:pPr marL="288000" lvl="0" indent="-180000" algn="l">
              <a:lnSpc>
                <a:spcPct val="100000"/>
              </a:lnSpc>
              <a:spcBef>
                <a:spcPts val="400"/>
              </a:spcBef>
              <a:buClr>
                <a:prstClr val="black"/>
              </a:buClr>
              <a:buSzPct val="68000"/>
              <a:buFont typeface="Arial" panose="020B0604020202020204" pitchFamily="34" charset="0"/>
              <a:buChar char="•"/>
            </a:pPr>
            <a:r>
              <a:rPr lang="en-US" sz="2800" b="1" u="sng" dirty="0">
                <a:solidFill>
                  <a:prstClr val="black"/>
                </a:solidFill>
              </a:rPr>
              <a:t>Rom 6</a:t>
            </a:r>
            <a:r>
              <a:rPr lang="en-US" sz="2800" b="1" dirty="0">
                <a:solidFill>
                  <a:prstClr val="black"/>
                </a:solidFill>
              </a:rPr>
              <a:t> - </a:t>
            </a:r>
            <a:r>
              <a:rPr lang="en-US" sz="2800" b="1" baseline="30000" dirty="0">
                <a:solidFill>
                  <a:prstClr val="black"/>
                </a:solidFill>
              </a:rPr>
              <a:t>6</a:t>
            </a:r>
            <a:r>
              <a:rPr lang="en-US" sz="2800" b="1" dirty="0">
                <a:solidFill>
                  <a:prstClr val="black"/>
                </a:solidFill>
              </a:rPr>
              <a:t>For we know that our old self was crucified with him so that the body ruled by sin might be done away with, that we should no longer be slaves to sin—</a:t>
            </a:r>
            <a:r>
              <a:rPr lang="en-US" sz="2800" b="1" baseline="30000" dirty="0">
                <a:solidFill>
                  <a:prstClr val="black"/>
                </a:solidFill>
              </a:rPr>
              <a:t> 7</a:t>
            </a:r>
            <a:r>
              <a:rPr lang="en-US" sz="2800" b="1" dirty="0">
                <a:solidFill>
                  <a:prstClr val="black"/>
                </a:solidFill>
              </a:rPr>
              <a:t>because anyone who has died has been set free from sin.</a:t>
            </a:r>
          </a:p>
          <a:p>
            <a:pPr marL="288000" lvl="0" indent="-180000" algn="l">
              <a:lnSpc>
                <a:spcPct val="100000"/>
              </a:lnSpc>
              <a:spcBef>
                <a:spcPts val="400"/>
              </a:spcBef>
              <a:buClr>
                <a:prstClr val="black"/>
              </a:buClr>
              <a:buSzPct val="68000"/>
              <a:buFont typeface="Arial" panose="020B0604020202020204" pitchFamily="34" charset="0"/>
              <a:buChar char="•"/>
            </a:pPr>
            <a:r>
              <a:rPr lang="en-US" sz="2800" b="1" u="sng" dirty="0">
                <a:solidFill>
                  <a:prstClr val="black"/>
                </a:solidFill>
              </a:rPr>
              <a:t>Rom 6</a:t>
            </a:r>
            <a:r>
              <a:rPr lang="en-US" sz="2800" b="1" dirty="0">
                <a:solidFill>
                  <a:prstClr val="black"/>
                </a:solidFill>
              </a:rPr>
              <a:t> - </a:t>
            </a:r>
            <a:r>
              <a:rPr lang="en-US" sz="2800" b="1" baseline="30000" dirty="0">
                <a:solidFill>
                  <a:prstClr val="black"/>
                </a:solidFill>
              </a:rPr>
              <a:t>10</a:t>
            </a:r>
            <a:r>
              <a:rPr lang="en-US" sz="2800" b="1" dirty="0">
                <a:solidFill>
                  <a:prstClr val="black"/>
                </a:solidFill>
              </a:rPr>
              <a:t>The death [Christ] died, he died to sin once for all; but the life he lives, he lives to God. </a:t>
            </a:r>
            <a:r>
              <a:rPr lang="en-US" sz="2800" b="1" baseline="30000" dirty="0">
                <a:solidFill>
                  <a:prstClr val="black"/>
                </a:solidFill>
              </a:rPr>
              <a:t>11</a:t>
            </a:r>
            <a:r>
              <a:rPr lang="en-US" sz="2800" b="1" dirty="0">
                <a:solidFill>
                  <a:prstClr val="black"/>
                </a:solidFill>
              </a:rPr>
              <a:t>In the same way, count yourselves dead to sin but alive to God in Christ Jesus. </a:t>
            </a:r>
            <a:r>
              <a:rPr lang="en-US" sz="2800" b="1" baseline="30000" dirty="0">
                <a:solidFill>
                  <a:prstClr val="black"/>
                </a:solidFill>
              </a:rPr>
              <a:t>12</a:t>
            </a:r>
            <a:r>
              <a:rPr lang="en-US" sz="2800" b="1" dirty="0">
                <a:solidFill>
                  <a:prstClr val="black"/>
                </a:solidFill>
              </a:rPr>
              <a:t>Therefore do not let sin reign in your mortal body so that you obey its evil desires.</a:t>
            </a:r>
            <a:endParaRPr lang="en-US" sz="2800" b="1" u="sng" dirty="0">
              <a:solidFill>
                <a:prstClr val="black"/>
              </a:solidFill>
            </a:endParaRPr>
          </a:p>
          <a:p>
            <a:pPr marL="252000" lvl="0" indent="-252000" algn="l">
              <a:buFont typeface="Wingdings" panose="05000000000000000000" pitchFamily="2" charset="2"/>
              <a:buChar char="§"/>
              <a:defRPr/>
            </a:pPr>
            <a:r>
              <a:rPr lang="en-US" sz="3200" b="1" dirty="0">
                <a:solidFill>
                  <a:prstClr val="black"/>
                </a:solidFill>
              </a:rPr>
              <a:t>Rom 7:14-25 describes Christians’ ongoing struggle with sin</a:t>
            </a:r>
          </a:p>
          <a:p>
            <a:pPr marL="252000" lvl="0" indent="-252000" algn="l">
              <a:buFont typeface="Wingdings" panose="05000000000000000000" pitchFamily="2" charset="2"/>
              <a:buChar char="§"/>
              <a:defRPr/>
            </a:pPr>
            <a:r>
              <a:rPr lang="en-US" sz="3200" b="1" dirty="0">
                <a:solidFill>
                  <a:prstClr val="black"/>
                </a:solidFill>
              </a:rPr>
              <a:t>Yet the Spirit works in us to enable us to die to sin (Rom 8:12-13)</a:t>
            </a: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Two Features of Progressive Sanctification</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272997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84313" y="1231210"/>
            <a:ext cx="11423374" cy="5188640"/>
          </a:xfrm>
        </p:spPr>
        <p:txBody>
          <a:bodyPr>
            <a:normAutofit fontScale="92500"/>
          </a:bodyPr>
          <a:lstStyle/>
          <a:p>
            <a:pPr lvl="0" algn="l">
              <a:defRPr/>
            </a:pPr>
            <a:r>
              <a:rPr lang="en-US" sz="4000" b="1" dirty="0">
                <a:solidFill>
                  <a:prstClr val="black"/>
                </a:solidFill>
              </a:rPr>
              <a:t>2) Increasingly manifesting more of the life of the risen Christ by the power of the Spirit</a:t>
            </a:r>
          </a:p>
          <a:p>
            <a:pPr marL="288000" lvl="0" indent="-180000" algn="l">
              <a:lnSpc>
                <a:spcPct val="100000"/>
              </a:lnSpc>
              <a:spcBef>
                <a:spcPts val="400"/>
              </a:spcBef>
              <a:buClr>
                <a:prstClr val="black"/>
              </a:buClr>
              <a:buSzPct val="68000"/>
              <a:buFont typeface="Arial" panose="020B0604020202020204" pitchFamily="34" charset="0"/>
              <a:buChar char="•"/>
            </a:pPr>
            <a:r>
              <a:rPr lang="en-US" sz="2800" b="1" u="sng" dirty="0">
                <a:solidFill>
                  <a:prstClr val="black"/>
                </a:solidFill>
              </a:rPr>
              <a:t>Rom 6</a:t>
            </a:r>
            <a:r>
              <a:rPr lang="en-US" sz="2800" b="1" dirty="0">
                <a:solidFill>
                  <a:prstClr val="black"/>
                </a:solidFill>
              </a:rPr>
              <a:t> - </a:t>
            </a:r>
            <a:r>
              <a:rPr lang="en-US" sz="2800" b="1" baseline="30000" dirty="0">
                <a:solidFill>
                  <a:prstClr val="black"/>
                </a:solidFill>
              </a:rPr>
              <a:t>13</a:t>
            </a:r>
            <a:r>
              <a:rPr lang="en-US" sz="2800" b="1" dirty="0">
                <a:solidFill>
                  <a:prstClr val="black"/>
                </a:solidFill>
              </a:rPr>
              <a:t>offer yourselves to God as those who have been brought from death to life; and offer every part of yourself to him as an instrument of righteousness. </a:t>
            </a:r>
            <a:r>
              <a:rPr lang="en-US" sz="2800" b="1" baseline="30000" dirty="0">
                <a:solidFill>
                  <a:prstClr val="black"/>
                </a:solidFill>
              </a:rPr>
              <a:t>14</a:t>
            </a:r>
            <a:r>
              <a:rPr lang="en-US" sz="2800" b="1" dirty="0">
                <a:solidFill>
                  <a:prstClr val="black"/>
                </a:solidFill>
              </a:rPr>
              <a:t>For sin shall no longer be your master, because you are not under the law, but under grace.</a:t>
            </a:r>
          </a:p>
          <a:p>
            <a:pPr marL="288000" lvl="0" indent="-180000" algn="l">
              <a:lnSpc>
                <a:spcPct val="100000"/>
              </a:lnSpc>
              <a:spcBef>
                <a:spcPts val="400"/>
              </a:spcBef>
              <a:buClr>
                <a:prstClr val="black"/>
              </a:buClr>
              <a:buSzPct val="68000"/>
              <a:buFont typeface="Arial" panose="020B0604020202020204" pitchFamily="34" charset="0"/>
              <a:buChar char="•"/>
            </a:pPr>
            <a:r>
              <a:rPr lang="en-US" sz="2800" b="1" u="sng" dirty="0">
                <a:solidFill>
                  <a:prstClr val="black"/>
                </a:solidFill>
              </a:rPr>
              <a:t>Rom 8</a:t>
            </a:r>
            <a:r>
              <a:rPr lang="en-US" sz="2800" b="1" dirty="0">
                <a:solidFill>
                  <a:prstClr val="black"/>
                </a:solidFill>
              </a:rPr>
              <a:t> - </a:t>
            </a:r>
            <a:r>
              <a:rPr lang="en-US" sz="2800" b="1" baseline="30000" dirty="0">
                <a:solidFill>
                  <a:prstClr val="black"/>
                </a:solidFill>
              </a:rPr>
              <a:t>10</a:t>
            </a:r>
            <a:r>
              <a:rPr lang="en-US" sz="2800" b="1" dirty="0">
                <a:solidFill>
                  <a:prstClr val="black"/>
                </a:solidFill>
              </a:rPr>
              <a:t>But if Christ is in you, then even though your body is subject to death because of sin, the Spirit gives life because of righteousness… </a:t>
            </a:r>
            <a:r>
              <a:rPr lang="en-US" sz="2800" b="1" baseline="30000" dirty="0">
                <a:solidFill>
                  <a:prstClr val="black"/>
                </a:solidFill>
              </a:rPr>
              <a:t>13</a:t>
            </a:r>
            <a:r>
              <a:rPr lang="en-US" sz="2800" b="1" dirty="0">
                <a:solidFill>
                  <a:prstClr val="black"/>
                </a:solidFill>
              </a:rPr>
              <a:t>Do not offer any part of yourself to sin as an instrument of wickedness, but rather offer yourselves to God as those who have been brought from death to life; and offer every part of yourself to him as an instrument of righteousness. </a:t>
            </a:r>
            <a:r>
              <a:rPr lang="en-US" sz="2800" b="1" baseline="30000" dirty="0">
                <a:solidFill>
                  <a:prstClr val="black"/>
                </a:solidFill>
              </a:rPr>
              <a:t>14</a:t>
            </a:r>
            <a:r>
              <a:rPr lang="en-US" sz="2800" b="1" dirty="0">
                <a:solidFill>
                  <a:prstClr val="black"/>
                </a:solidFill>
              </a:rPr>
              <a:t>For sin shall no longer be your master, because you are not under the law, but under grace.</a:t>
            </a:r>
            <a:endParaRPr lang="en-US" sz="2800" b="1" u="sng" dirty="0">
              <a:solidFill>
                <a:prstClr val="black"/>
              </a:solidFill>
            </a:endParaRP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Two Features of Progressive Sanctification</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4082456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959D195-1ABC-45C1-B55D-8D8C3FEC92EB}"/>
              </a:ext>
            </a:extLst>
          </p:cNvPr>
          <p:cNvSpPr>
            <a:spLocks noGrp="1"/>
          </p:cNvSpPr>
          <p:nvPr>
            <p:ph type="subTitle" idx="1"/>
          </p:nvPr>
        </p:nvSpPr>
        <p:spPr>
          <a:xfrm>
            <a:off x="384313" y="1231210"/>
            <a:ext cx="11423374" cy="5188640"/>
          </a:xfrm>
        </p:spPr>
        <p:txBody>
          <a:bodyPr>
            <a:normAutofit/>
          </a:bodyPr>
          <a:lstStyle/>
          <a:p>
            <a:pPr lvl="0" algn="l">
              <a:defRPr/>
            </a:pPr>
            <a:r>
              <a:rPr lang="en-US" sz="4000" b="1" dirty="0">
                <a:solidFill>
                  <a:prstClr val="black"/>
                </a:solidFill>
              </a:rPr>
              <a:t>2) Increasingly manifesting more of the life of the risen Christ by the power of the Spirit</a:t>
            </a:r>
          </a:p>
          <a:p>
            <a:pPr marL="252000" lvl="0" indent="-252000" algn="l">
              <a:buFont typeface="Wingdings" panose="05000000000000000000" pitchFamily="2" charset="2"/>
              <a:buChar char="§"/>
              <a:defRPr/>
            </a:pPr>
            <a:r>
              <a:rPr lang="en-US" sz="3200" b="1" dirty="0">
                <a:solidFill>
                  <a:prstClr val="black"/>
                </a:solidFill>
              </a:rPr>
              <a:t>Not perfection but progress in the life of discipleship</a:t>
            </a:r>
          </a:p>
          <a:p>
            <a:pPr marL="288000" lvl="0" indent="-180000" algn="l">
              <a:lnSpc>
                <a:spcPct val="100000"/>
              </a:lnSpc>
              <a:spcBef>
                <a:spcPts val="400"/>
              </a:spcBef>
              <a:buClr>
                <a:prstClr val="black"/>
              </a:buClr>
              <a:buSzPct val="68000"/>
              <a:buFont typeface="Arial" panose="020B0604020202020204" pitchFamily="34" charset="0"/>
              <a:buChar char="•"/>
            </a:pPr>
            <a:r>
              <a:rPr lang="en-US" sz="2800" b="1" u="sng" dirty="0">
                <a:solidFill>
                  <a:prstClr val="black"/>
                </a:solidFill>
                <a:cs typeface="Arial" panose="020B0604020202020204" pitchFamily="34" charset="0"/>
              </a:rPr>
              <a:t>2 Cor 3:18 </a:t>
            </a:r>
            <a:r>
              <a:rPr lang="en-US" sz="2800" b="1" dirty="0">
                <a:solidFill>
                  <a:prstClr val="black"/>
                </a:solidFill>
                <a:cs typeface="Arial" panose="020B0604020202020204" pitchFamily="34" charset="0"/>
              </a:rPr>
              <a:t>- And we, who with unveiled faces all reflect the Lord's glory, are being transformed into his likeness with ever-increasing glory, which comes from the Lord, who is the Spirit.</a:t>
            </a:r>
          </a:p>
          <a:p>
            <a:pPr marL="365760" lvl="0" indent="-274320" algn="l">
              <a:lnSpc>
                <a:spcPct val="100000"/>
              </a:lnSpc>
              <a:spcBef>
                <a:spcPct val="25000"/>
              </a:spcBef>
              <a:buClr>
                <a:srgbClr val="2DA2BF"/>
              </a:buClr>
              <a:buSzPct val="68000"/>
              <a:buFont typeface="Arial" panose="020B0604020202020204" pitchFamily="34" charset="0"/>
              <a:buChar char="•"/>
              <a:defRPr/>
            </a:pPr>
            <a:r>
              <a:rPr lang="en-US" sz="2800" b="1" u="sng" dirty="0">
                <a:solidFill>
                  <a:prstClr val="black"/>
                </a:solidFill>
                <a:cs typeface="Arial" panose="020B0604020202020204" pitchFamily="34" charset="0"/>
              </a:rPr>
              <a:t>Phil 2 </a:t>
            </a:r>
            <a:r>
              <a:rPr lang="en-US" sz="2800" b="1" dirty="0">
                <a:solidFill>
                  <a:prstClr val="black"/>
                </a:solidFill>
                <a:cs typeface="Arial" panose="020B0604020202020204" pitchFamily="34" charset="0"/>
              </a:rPr>
              <a:t>– </a:t>
            </a:r>
            <a:r>
              <a:rPr lang="en-US" sz="2800" b="1" baseline="30000" dirty="0">
                <a:solidFill>
                  <a:prstClr val="black"/>
                </a:solidFill>
                <a:cs typeface="Arial" panose="020B0604020202020204" pitchFamily="34" charset="0"/>
              </a:rPr>
              <a:t>12</a:t>
            </a:r>
            <a:r>
              <a:rPr lang="en-US" sz="2800" b="1" dirty="0">
                <a:solidFill>
                  <a:prstClr val="black"/>
                </a:solidFill>
                <a:cs typeface="Arial" panose="020B0604020202020204" pitchFamily="34" charset="0"/>
              </a:rPr>
              <a:t>“continue to work out your salvation with fear &amp; trembling </a:t>
            </a:r>
            <a:r>
              <a:rPr lang="en-US" sz="2800" b="1" baseline="30000" dirty="0">
                <a:solidFill>
                  <a:prstClr val="black"/>
                </a:solidFill>
                <a:cs typeface="Arial" panose="020B0604020202020204" pitchFamily="34" charset="0"/>
              </a:rPr>
              <a:t>13</a:t>
            </a:r>
            <a:r>
              <a:rPr lang="en-US" sz="2800" b="1" dirty="0">
                <a:solidFill>
                  <a:prstClr val="black"/>
                </a:solidFill>
                <a:cs typeface="Arial" panose="020B0604020202020204" pitchFamily="34" charset="0"/>
              </a:rPr>
              <a:t>for it is God who works in you to will &amp; to act according to his good purpose.”</a:t>
            </a:r>
            <a:endParaRPr lang="en-US" sz="2800" b="1" dirty="0">
              <a:solidFill>
                <a:prstClr val="black"/>
              </a:solidFill>
            </a:endParaRPr>
          </a:p>
          <a:p>
            <a:pPr marL="252000" lvl="0" indent="-252000" algn="l">
              <a:buFont typeface="Wingdings" panose="05000000000000000000" pitchFamily="2" charset="2"/>
              <a:buChar char="§"/>
              <a:defRPr/>
            </a:pPr>
            <a:r>
              <a:rPr lang="en-US" sz="3200" b="1" dirty="0">
                <a:solidFill>
                  <a:prstClr val="black"/>
                </a:solidFill>
              </a:rPr>
              <a:t>“With the truth of God’s Word, the Holy Spirit will make us grow spiritually and will sanctify us by his truth.” –Chad Van </a:t>
            </a:r>
            <a:r>
              <a:rPr lang="en-US" sz="3200" b="1" dirty="0" err="1">
                <a:solidFill>
                  <a:prstClr val="black"/>
                </a:solidFill>
              </a:rPr>
              <a:t>Dixhoorn</a:t>
            </a:r>
            <a:endParaRPr lang="en-US" sz="3200" b="1" dirty="0">
              <a:solidFill>
                <a:prstClr val="black"/>
              </a:solidFill>
            </a:endParaRPr>
          </a:p>
        </p:txBody>
      </p:sp>
      <p:pic>
        <p:nvPicPr>
          <p:cNvPr id="5" name="Picture 4">
            <a:extLst>
              <a:ext uri="{FF2B5EF4-FFF2-40B4-BE49-F238E27FC236}">
                <a16:creationId xmlns:a16="http://schemas.microsoft.com/office/drawing/2014/main" id="{F5D5AF53-0E43-44C7-A044-541ED5FF2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34539"/>
            <a:ext cx="12192000" cy="547411"/>
          </a:xfrm>
          <a:prstGeom prst="rect">
            <a:avLst/>
          </a:prstGeom>
        </p:spPr>
      </p:pic>
      <p:sp>
        <p:nvSpPr>
          <p:cNvPr id="13" name="TextBox 12">
            <a:extLst>
              <a:ext uri="{FF2B5EF4-FFF2-40B4-BE49-F238E27FC236}">
                <a16:creationId xmlns:a16="http://schemas.microsoft.com/office/drawing/2014/main" id="{68D6EA3A-BFC9-477C-A84B-C45048B072C0}"/>
              </a:ext>
            </a:extLst>
          </p:cNvPr>
          <p:cNvSpPr txBox="1"/>
          <p:nvPr/>
        </p:nvSpPr>
        <p:spPr>
          <a:xfrm>
            <a:off x="205409" y="249137"/>
            <a:ext cx="11781182" cy="830997"/>
          </a:xfrm>
          <a:prstGeom prst="rect">
            <a:avLst/>
          </a:prstGeom>
          <a:noFill/>
        </p:spPr>
        <p:txBody>
          <a:bodyPr wrap="square" rtlCol="0">
            <a:spAutoFit/>
          </a:bodyPr>
          <a:lstStyle/>
          <a:p>
            <a:pPr algn="ctr"/>
            <a:r>
              <a:rPr lang="en-US" sz="4800" b="1" u="sng" dirty="0"/>
              <a:t>Two Features of Progressive Sanctification</a:t>
            </a:r>
          </a:p>
        </p:txBody>
      </p:sp>
      <p:pic>
        <p:nvPicPr>
          <p:cNvPr id="4" name="Picture 3">
            <a:extLst>
              <a:ext uri="{FF2B5EF4-FFF2-40B4-BE49-F238E27FC236}">
                <a16:creationId xmlns:a16="http://schemas.microsoft.com/office/drawing/2014/main" id="{8290F635-00AD-4402-9AD4-9AC9224C01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15447" y="3334"/>
            <a:ext cx="1576553" cy="274320"/>
          </a:xfrm>
          <a:prstGeom prst="rect">
            <a:avLst/>
          </a:prstGeom>
        </p:spPr>
      </p:pic>
    </p:spTree>
    <p:extLst>
      <p:ext uri="{BB962C8B-B14F-4D97-AF65-F5344CB8AC3E}">
        <p14:creationId xmlns:p14="http://schemas.microsoft.com/office/powerpoint/2010/main" val="911436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D546DAE9AA3D644A02E3BA7200D4FB8" ma:contentTypeVersion="16" ma:contentTypeDescription="Create a new document." ma:contentTypeScope="" ma:versionID="e4d081d257ff0126564408150bfe985b">
  <xsd:schema xmlns:xsd="http://www.w3.org/2001/XMLSchema" xmlns:xs="http://www.w3.org/2001/XMLSchema" xmlns:p="http://schemas.microsoft.com/office/2006/metadata/properties" xmlns:ns2="c753babd-f7c1-47f5-954b-15609dd64a61" xmlns:ns3="df31ed1f-d34c-43b2-8fea-f3b2feb6cdab" targetNamespace="http://schemas.microsoft.com/office/2006/metadata/properties" ma:root="true" ma:fieldsID="c8b5ff7a72b0754fa5096bf071151fc5" ns2:_="" ns3:_="">
    <xsd:import namespace="c753babd-f7c1-47f5-954b-15609dd64a61"/>
    <xsd:import namespace="df31ed1f-d34c-43b2-8fea-f3b2feb6cda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LengthInSeconds"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53babd-f7c1-47f5-954b-15609dd64a6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c4282f13-ac1e-4b93-bd04-b979fbb47bd7"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f31ed1f-d34c-43b2-8fea-f3b2feb6cdab"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15694888-0bcd-434f-b8a0-badf92d4d774}" ma:internalName="TaxCatchAll" ma:showField="CatchAllData" ma:web="df31ed1f-d34c-43b2-8fea-f3b2feb6cdab">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753babd-f7c1-47f5-954b-15609dd64a61">
      <Terms xmlns="http://schemas.microsoft.com/office/infopath/2007/PartnerControls"/>
    </lcf76f155ced4ddcb4097134ff3c332f>
    <TaxCatchAll xmlns="df31ed1f-d34c-43b2-8fea-f3b2feb6cdab" xsi:nil="true"/>
  </documentManagement>
</p:properties>
</file>

<file path=customXml/itemProps1.xml><?xml version="1.0" encoding="utf-8"?>
<ds:datastoreItem xmlns:ds="http://schemas.openxmlformats.org/officeDocument/2006/customXml" ds:itemID="{153DD9E2-95AF-46C7-89EE-9D43357E9220}"/>
</file>

<file path=customXml/itemProps2.xml><?xml version="1.0" encoding="utf-8"?>
<ds:datastoreItem xmlns:ds="http://schemas.openxmlformats.org/officeDocument/2006/customXml" ds:itemID="{27AB0A91-94C0-4D1C-84FC-535EB50BF235}"/>
</file>

<file path=customXml/itemProps3.xml><?xml version="1.0" encoding="utf-8"?>
<ds:datastoreItem xmlns:ds="http://schemas.openxmlformats.org/officeDocument/2006/customXml" ds:itemID="{7A75D9F4-B71D-4076-8321-011449D722BC}"/>
</file>

<file path=docProps/app.xml><?xml version="1.0" encoding="utf-8"?>
<Properties xmlns="http://schemas.openxmlformats.org/officeDocument/2006/extended-properties" xmlns:vt="http://schemas.openxmlformats.org/officeDocument/2006/docPropsVTypes">
  <Template/>
  <TotalTime>131492</TotalTime>
  <Words>1517</Words>
  <Application>Microsoft Office PowerPoint</Application>
  <PresentationFormat>Widescreen</PresentationFormat>
  <Paragraphs>81</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Sylvie Charliekaram</dc:creator>
  <cp:lastModifiedBy>Gene Haas</cp:lastModifiedBy>
  <cp:revision>696</cp:revision>
  <cp:lastPrinted>2022-05-02T21:06:16Z</cp:lastPrinted>
  <dcterms:created xsi:type="dcterms:W3CDTF">2021-03-25T16:08:16Z</dcterms:created>
  <dcterms:modified xsi:type="dcterms:W3CDTF">2022-11-02T15:46:07Z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0x0101009D546DAE9AA3D644A02E3BA7200D4FB8</vt:lpwstr>
  </property>
</Properties>
</file>