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95" r:id="rId3"/>
    <p:sldId id="304" r:id="rId4"/>
    <p:sldId id="306" r:id="rId5"/>
    <p:sldId id="307" r:id="rId6"/>
    <p:sldId id="308" r:id="rId7"/>
    <p:sldId id="313" r:id="rId8"/>
    <p:sldId id="314" r:id="rId9"/>
    <p:sldId id="309" r:id="rId10"/>
    <p:sldId id="310" r:id="rId11"/>
    <p:sldId id="311" r:id="rId12"/>
    <p:sldId id="312" r:id="rId13"/>
    <p:sldId id="315" r:id="rId14"/>
    <p:sldId id="262"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7"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5503" autoAdjust="0"/>
  </p:normalViewPr>
  <p:slideViewPr>
    <p:cSldViewPr snapToGrid="0">
      <p:cViewPr varScale="1">
        <p:scale>
          <a:sx n="87" d="100"/>
          <a:sy n="87" d="100"/>
        </p:scale>
        <p:origin x="307" y="67"/>
      </p:cViewPr>
      <p:guideLst/>
    </p:cSldViewPr>
  </p:slideViewPr>
  <p:outlineViewPr>
    <p:cViewPr>
      <p:scale>
        <a:sx n="33" d="100"/>
        <a:sy n="33" d="100"/>
      </p:scale>
      <p:origin x="0" y="-140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11/4/2022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11/4/2022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9562" y="4618157"/>
            <a:ext cx="11572875" cy="1572485"/>
          </a:xfrm>
        </p:spPr>
        <p:txBody>
          <a:bodyPr>
            <a:noAutofit/>
          </a:bodyPr>
          <a:lstStyle/>
          <a:p>
            <a:r>
              <a:rPr lang="en-US" sz="6000" b="1" dirty="0"/>
              <a:t>28. The Church</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231210"/>
            <a:ext cx="11781182" cy="5188640"/>
          </a:xfrm>
        </p:spPr>
        <p:txBody>
          <a:bodyPr>
            <a:normAutofit/>
          </a:bodyPr>
          <a:lstStyle/>
          <a:p>
            <a:pPr lvl="0" algn="l">
              <a:defRPr/>
            </a:pPr>
            <a:r>
              <a:rPr lang="en-US" sz="3600" b="1" dirty="0">
                <a:solidFill>
                  <a:prstClr val="black"/>
                </a:solidFill>
              </a:rPr>
              <a:t>2) </a:t>
            </a:r>
            <a:r>
              <a:rPr lang="en-US" sz="3600" b="1" u="sng" dirty="0">
                <a:solidFill>
                  <a:prstClr val="black"/>
                </a:solidFill>
              </a:rPr>
              <a:t>The Proper Administration of the Sacraments</a:t>
            </a:r>
          </a:p>
          <a:p>
            <a:pPr marL="252000" lvl="0" indent="-252000" algn="l">
              <a:buFont typeface="Wingdings" panose="05000000000000000000" pitchFamily="2" charset="2"/>
              <a:buChar char="§"/>
              <a:defRPr/>
            </a:pPr>
            <a:r>
              <a:rPr lang="en-US" sz="3200" b="1" dirty="0">
                <a:solidFill>
                  <a:prstClr val="black"/>
                </a:solidFill>
              </a:rPr>
              <a:t>Only those directly instituted by Christ: Baptism &amp; Lord’s Supper</a:t>
            </a:r>
          </a:p>
          <a:p>
            <a:pPr marL="252000" lvl="0" indent="-252000" algn="l">
              <a:buFont typeface="Wingdings" panose="05000000000000000000" pitchFamily="2" charset="2"/>
              <a:buChar char="§"/>
              <a:defRPr/>
            </a:pPr>
            <a:r>
              <a:rPr lang="en-US" sz="3200" b="1" dirty="0">
                <a:solidFill>
                  <a:prstClr val="black"/>
                </a:solidFill>
              </a:rPr>
              <a:t>Administered according to Christ’s instructions</a:t>
            </a:r>
            <a:endParaRPr lang="en-US" sz="28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latin typeface="Calibri" panose="020F0502020204030204" pitchFamily="34" charset="0"/>
                <a:cs typeface="Calibri" panose="020F0502020204030204" pitchFamily="34" charset="0"/>
              </a:rPr>
              <a:t>Baptism (Matt. 28:19) &amp; the Lord’s Supper (Matt. 26:26-28; 1 Cor 11:23-26)</a:t>
            </a:r>
          </a:p>
          <a:p>
            <a:pPr lvl="0" algn="l">
              <a:defRPr/>
            </a:pPr>
            <a:r>
              <a:rPr lang="en-US" sz="3600" b="1" dirty="0">
                <a:solidFill>
                  <a:prstClr val="black"/>
                </a:solidFill>
              </a:rPr>
              <a:t>3) </a:t>
            </a:r>
            <a:r>
              <a:rPr lang="en-US" sz="3600" b="1" u="sng" dirty="0">
                <a:solidFill>
                  <a:prstClr val="black"/>
                </a:solidFill>
              </a:rPr>
              <a:t>The Faithful Administration of Church Discipline</a:t>
            </a:r>
          </a:p>
          <a:p>
            <a:pPr marL="252000" lvl="0" indent="-252000" algn="l">
              <a:buFont typeface="Wingdings" panose="05000000000000000000" pitchFamily="2" charset="2"/>
              <a:buChar char="§"/>
              <a:defRPr/>
            </a:pPr>
            <a:r>
              <a:rPr lang="en-US" sz="3200" b="1" dirty="0">
                <a:solidFill>
                  <a:prstClr val="black"/>
                </a:solidFill>
              </a:rPr>
              <a:t>Discipline Christians who fall into heretical teachings or serious sin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latin typeface="Calibri" panose="020F0502020204030204" pitchFamily="34" charset="0"/>
                <a:cs typeface="Calibri" panose="020F0502020204030204" pitchFamily="34" charset="0"/>
              </a:rPr>
              <a:t>Biblical support &amp; guidelines: Matt 18:15-18; and 1 Cor. 5:1-5, 13</a:t>
            </a:r>
          </a:p>
          <a:p>
            <a:pPr marL="252000" lvl="0" indent="-252000" algn="l">
              <a:buFont typeface="Wingdings" panose="05000000000000000000" pitchFamily="2" charset="2"/>
              <a:buChar char="§"/>
              <a:defRPr/>
            </a:pPr>
            <a:r>
              <a:rPr lang="en-US" sz="3200" b="1" dirty="0">
                <a:solidFill>
                  <a:prstClr val="black"/>
                </a:solidFill>
              </a:rPr>
              <a:t>The goals of church discipline: </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latin typeface="Calibri" panose="020F0502020204030204" pitchFamily="34" charset="0"/>
                <a:cs typeface="Calibri" panose="020F0502020204030204" pitchFamily="34" charset="0"/>
              </a:rPr>
              <a:t>Maintain purity of church, &amp; lead errant believer to repentance/restoration</a:t>
            </a:r>
            <a:endParaRPr lang="en-US" sz="2800" b="1" dirty="0">
              <a:solidFill>
                <a:prstClr val="black"/>
              </a:solidFill>
            </a:endParaRPr>
          </a:p>
          <a:p>
            <a:pPr lvl="0" algn="l">
              <a:defRPr/>
            </a:pPr>
            <a:endParaRPr lang="en-US" sz="3200" b="1" dirty="0">
              <a:solidFill>
                <a:prstClr val="black"/>
              </a:solidFill>
            </a:endParaRPr>
          </a:p>
          <a:p>
            <a:pPr marL="108000" lvl="0" algn="l">
              <a:lnSpc>
                <a:spcPct val="100000"/>
              </a:lnSpc>
              <a:spcBef>
                <a:spcPts val="400"/>
              </a:spcBef>
              <a:buClr>
                <a:prstClr val="black"/>
              </a:buClr>
              <a:buSzPct val="68000"/>
            </a:pPr>
            <a:endParaRPr lang="en-US" b="1" dirty="0">
              <a:solidFill>
                <a:srgbClr val="000000"/>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Three Marks of the True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94603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3"/>
            <a:ext cx="11781182" cy="5528729"/>
          </a:xfrm>
        </p:spPr>
        <p:txBody>
          <a:bodyPr>
            <a:normAutofit fontScale="85000" lnSpcReduction="20000"/>
          </a:bodyPr>
          <a:lstStyle/>
          <a:p>
            <a:pPr lvl="0" algn="l">
              <a:lnSpc>
                <a:spcPct val="100000"/>
              </a:lnSpc>
              <a:spcBef>
                <a:spcPts val="400"/>
              </a:spcBef>
              <a:buClr>
                <a:srgbClr val="2DA2BF"/>
              </a:buClr>
              <a:buSzPct val="68000"/>
            </a:pPr>
            <a:r>
              <a:rPr lang="en-US" sz="4000" b="1" dirty="0">
                <a:solidFill>
                  <a:prstClr val="black"/>
                </a:solidFill>
              </a:rPr>
              <a:t>From </a:t>
            </a:r>
            <a:r>
              <a:rPr lang="en-US" sz="4000" b="1" dirty="0">
                <a:solidFill>
                  <a:prstClr val="black"/>
                </a:solidFill>
                <a:cs typeface="Arial" panose="020B0604020202020204" pitchFamily="34" charset="0"/>
              </a:rPr>
              <a:t>Nicene Creed which states: "I believe [in] one, holy, catholic and apostolic church.”</a:t>
            </a:r>
          </a:p>
          <a:p>
            <a:pPr lvl="0" algn="l">
              <a:lnSpc>
                <a:spcPct val="100000"/>
              </a:lnSpc>
              <a:spcBef>
                <a:spcPts val="400"/>
              </a:spcBef>
              <a:buClr>
                <a:srgbClr val="2DA2BF"/>
              </a:buClr>
              <a:buSzPct val="68000"/>
            </a:pPr>
            <a:r>
              <a:rPr lang="en-US" sz="4000" b="1" dirty="0">
                <a:solidFill>
                  <a:prstClr val="black"/>
                </a:solidFill>
              </a:rPr>
              <a:t>1) </a:t>
            </a:r>
            <a:r>
              <a:rPr lang="en-US" sz="4000" b="1" u="sng" dirty="0">
                <a:solidFill>
                  <a:prstClr val="black"/>
                </a:solidFill>
              </a:rPr>
              <a:t>All are United as One</a:t>
            </a:r>
            <a:r>
              <a:rPr lang="en-US" sz="4000" b="1" dirty="0">
                <a:solidFill>
                  <a:prstClr val="black"/>
                </a:solidFill>
              </a:rPr>
              <a:t>: A Reality and a Calling in Christ</a:t>
            </a:r>
            <a:endParaRPr lang="en-US" sz="4000" b="1" u="sng" dirty="0">
              <a:solidFill>
                <a:prstClr val="black"/>
              </a:solidFill>
            </a:endParaRPr>
          </a:p>
          <a:p>
            <a:pPr marL="252000" lvl="0" indent="-252000" algn="l">
              <a:buFont typeface="Wingdings" panose="05000000000000000000" pitchFamily="2" charset="2"/>
              <a:buChar char="§"/>
              <a:defRPr/>
            </a:pPr>
            <a:r>
              <a:rPr lang="en-US" sz="3300" b="1" dirty="0">
                <a:solidFill>
                  <a:prstClr val="black"/>
                </a:solidFill>
              </a:rPr>
              <a:t>Spiritual unity is found in Christ, the Head and Saviour of his church</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latin typeface="Calibri" panose="020F0502020204030204" pitchFamily="34" charset="0"/>
                <a:cs typeface="Calibri" panose="020F0502020204030204" pitchFamily="34" charset="0"/>
              </a:rPr>
              <a:t>Eph 1</a:t>
            </a:r>
            <a:r>
              <a:rPr lang="en-US" sz="2800" b="1" dirty="0">
                <a:solidFill>
                  <a:prstClr val="black"/>
                </a:solidFill>
                <a:latin typeface="Calibri" panose="020F0502020204030204" pitchFamily="34" charset="0"/>
                <a:cs typeface="Calibri" panose="020F0502020204030204" pitchFamily="34" charset="0"/>
              </a:rPr>
              <a:t> –</a:t>
            </a:r>
            <a:r>
              <a:rPr lang="en-US" sz="2800" b="1" baseline="30000" dirty="0">
                <a:solidFill>
                  <a:prstClr val="black"/>
                </a:solidFill>
                <a:latin typeface="Calibri" panose="020F0502020204030204" pitchFamily="34" charset="0"/>
                <a:cs typeface="Calibri" panose="020F0502020204030204" pitchFamily="34" charset="0"/>
              </a:rPr>
              <a:t>22</a:t>
            </a:r>
            <a:r>
              <a:rPr lang="en-US" sz="2800" b="1" dirty="0">
                <a:solidFill>
                  <a:prstClr val="black"/>
                </a:solidFill>
                <a:latin typeface="Calibri" panose="020F0502020204030204" pitchFamily="34" charset="0"/>
                <a:cs typeface="Calibri" panose="020F0502020204030204" pitchFamily="34" charset="0"/>
              </a:rPr>
              <a:t>God placed all things under his feet &amp; appointed him to be head over everything for the church, </a:t>
            </a:r>
            <a:r>
              <a:rPr lang="en-US" sz="2800" b="1" baseline="30000" dirty="0">
                <a:solidFill>
                  <a:prstClr val="black"/>
                </a:solidFill>
                <a:latin typeface="Calibri" panose="020F0502020204030204" pitchFamily="34" charset="0"/>
                <a:cs typeface="Calibri" panose="020F0502020204030204" pitchFamily="34" charset="0"/>
              </a:rPr>
              <a:t>23</a:t>
            </a:r>
            <a:r>
              <a:rPr lang="en-US" sz="2800" b="1" dirty="0">
                <a:solidFill>
                  <a:prstClr val="black"/>
                </a:solidFill>
                <a:latin typeface="Calibri" panose="020F0502020204030204" pitchFamily="34" charset="0"/>
                <a:cs typeface="Calibri" panose="020F0502020204030204" pitchFamily="34" charset="0"/>
              </a:rPr>
              <a:t>which is his body, the fullness of him who fills everything in every way.</a:t>
            </a:r>
          </a:p>
          <a:p>
            <a:pPr marL="252000" lvl="0" indent="-252000" algn="l">
              <a:buFont typeface="Wingdings" panose="05000000000000000000" pitchFamily="2" charset="2"/>
              <a:buChar char="§"/>
              <a:defRPr/>
            </a:pPr>
            <a:r>
              <a:rPr lang="en-US" sz="3300" b="1" dirty="0">
                <a:solidFill>
                  <a:prstClr val="black"/>
                </a:solidFill>
                <a:latin typeface="Calibri" panose="020F0502020204030204" pitchFamily="34" charset="0"/>
                <a:cs typeface="Calibri" panose="020F0502020204030204" pitchFamily="34" charset="0"/>
              </a:rPr>
              <a:t>Christ prays that church may display unity to the world (John 17:2-23)</a:t>
            </a:r>
          </a:p>
          <a:p>
            <a:pPr lvl="0" algn="l">
              <a:defRPr/>
            </a:pPr>
            <a:r>
              <a:rPr lang="en-US" sz="3500" b="1" i="1" dirty="0">
                <a:solidFill>
                  <a:prstClr val="black"/>
                </a:solidFill>
                <a:latin typeface="Calibri" panose="020F0502020204030204" pitchFamily="34" charset="0"/>
                <a:cs typeface="Calibri" panose="020F0502020204030204" pitchFamily="34" charset="0"/>
              </a:rPr>
              <a:t>Failure to demonstrate this</a:t>
            </a:r>
            <a:r>
              <a:rPr lang="en-US" sz="3500" b="1" dirty="0">
                <a:solidFill>
                  <a:prstClr val="black"/>
                </a:solidFill>
                <a:latin typeface="Calibri" panose="020F0502020204030204" pitchFamily="34" charset="0"/>
                <a:cs typeface="Calibri" panose="020F0502020204030204" pitchFamily="34" charset="0"/>
              </a:rPr>
              <a:t> denies the unity we have in Christ </a:t>
            </a:r>
            <a:endParaRPr lang="en-US" sz="3500" b="1" i="1" dirty="0">
              <a:solidFill>
                <a:prstClr val="black"/>
              </a:solidFill>
              <a:latin typeface="Calibri" panose="020F0502020204030204" pitchFamily="34" charset="0"/>
              <a:cs typeface="Calibri" panose="020F0502020204030204" pitchFamily="34" charset="0"/>
            </a:endParaRPr>
          </a:p>
          <a:p>
            <a:pPr lvl="0" algn="l">
              <a:defRPr/>
            </a:pPr>
            <a:r>
              <a:rPr lang="en-US" sz="4000" b="1" dirty="0">
                <a:solidFill>
                  <a:prstClr val="black"/>
                </a:solidFill>
              </a:rPr>
              <a:t>2) </a:t>
            </a:r>
            <a:r>
              <a:rPr lang="en-US" sz="4000" b="1" u="sng" dirty="0">
                <a:solidFill>
                  <a:prstClr val="black"/>
                </a:solidFill>
              </a:rPr>
              <a:t>All Are Holy in Christ:</a:t>
            </a:r>
            <a:r>
              <a:rPr lang="en-US" sz="4000" b="1" dirty="0">
                <a:solidFill>
                  <a:prstClr val="black"/>
                </a:solidFill>
              </a:rPr>
              <a:t> A Reality and a Calling</a:t>
            </a:r>
            <a:endParaRPr lang="en-US" sz="4000" b="1" u="sng" dirty="0">
              <a:solidFill>
                <a:prstClr val="black"/>
              </a:solidFill>
            </a:endParaRPr>
          </a:p>
          <a:p>
            <a:pPr marL="252000" lvl="0" indent="-252000" algn="l">
              <a:buFont typeface="Wingdings" panose="05000000000000000000" pitchFamily="2" charset="2"/>
              <a:buChar char="§"/>
              <a:defRPr/>
            </a:pPr>
            <a:r>
              <a:rPr lang="en-US" sz="3300" b="1" dirty="0">
                <a:solidFill>
                  <a:prstClr val="black"/>
                </a:solidFill>
              </a:rPr>
              <a:t>By faith believers are united to &amp; clothed in his righteousness (Rom 3:21-22)</a:t>
            </a:r>
          </a:p>
          <a:p>
            <a:pPr marL="252000" lvl="0" indent="-252000" algn="l">
              <a:buFont typeface="Wingdings" panose="05000000000000000000" pitchFamily="2" charset="2"/>
              <a:buChar char="§"/>
              <a:defRPr/>
            </a:pPr>
            <a:r>
              <a:rPr lang="en-US" sz="3300" b="1" dirty="0">
                <a:solidFill>
                  <a:prstClr val="black"/>
                </a:solidFill>
              </a:rPr>
              <a:t>Paul addresses (sinful!) Christians as “those sanctified in Christ Jesus and called to be his holy people” (1Cor 1:2)</a:t>
            </a:r>
          </a:p>
          <a:p>
            <a:pPr lvl="0" algn="l">
              <a:defRPr/>
            </a:pPr>
            <a:r>
              <a:rPr lang="en-US" sz="3500" b="1" i="1" dirty="0">
                <a:solidFill>
                  <a:prstClr val="black"/>
                </a:solidFill>
              </a:rPr>
              <a:t>Failure to manifest holiness</a:t>
            </a:r>
            <a:r>
              <a:rPr lang="en-US" sz="3500" b="1" dirty="0">
                <a:solidFill>
                  <a:prstClr val="black"/>
                </a:solidFill>
              </a:rPr>
              <a:t> contradicts our witness to our holy God</a:t>
            </a:r>
            <a:endParaRPr lang="en-US" sz="3500" b="1" i="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07630"/>
            <a:ext cx="12192000" cy="274320"/>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Four Attributes of the Church of Christ</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62253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3"/>
            <a:ext cx="11781182" cy="5528729"/>
          </a:xfrm>
        </p:spPr>
        <p:txBody>
          <a:bodyPr>
            <a:normAutofit fontScale="85000" lnSpcReduction="10000"/>
          </a:bodyPr>
          <a:lstStyle/>
          <a:p>
            <a:pPr lvl="0" algn="l">
              <a:lnSpc>
                <a:spcPct val="100000"/>
              </a:lnSpc>
              <a:spcBef>
                <a:spcPts val="400"/>
              </a:spcBef>
              <a:buClr>
                <a:srgbClr val="2DA2BF"/>
              </a:buClr>
              <a:buSzPct val="68000"/>
            </a:pPr>
            <a:r>
              <a:rPr lang="en-US" sz="3800" b="1" dirty="0">
                <a:solidFill>
                  <a:prstClr val="black"/>
                </a:solidFill>
              </a:rPr>
              <a:t>3) </a:t>
            </a:r>
            <a:r>
              <a:rPr lang="en-US" sz="3800" b="1" u="sng" dirty="0">
                <a:solidFill>
                  <a:prstClr val="black"/>
                </a:solidFill>
              </a:rPr>
              <a:t>The Church is Catholic (Universal)</a:t>
            </a:r>
            <a:r>
              <a:rPr lang="en-US" sz="3800" b="1" dirty="0">
                <a:solidFill>
                  <a:prstClr val="black"/>
                </a:solidFill>
              </a:rPr>
              <a:t>: Brothers &amp; Sisters in Christ</a:t>
            </a:r>
            <a:endParaRPr lang="en-US" sz="3800" b="1" u="sng" dirty="0">
              <a:solidFill>
                <a:prstClr val="black"/>
              </a:solidFill>
            </a:endParaRPr>
          </a:p>
          <a:p>
            <a:pPr lvl="0" algn="l">
              <a:defRPr/>
            </a:pPr>
            <a:r>
              <a:rPr lang="en-US" sz="3500" b="1" dirty="0">
                <a:solidFill>
                  <a:prstClr val="black"/>
                </a:solidFill>
              </a:rPr>
              <a:t>Includes all nations </a:t>
            </a:r>
            <a:r>
              <a:rPr lang="en-US" sz="3300" b="1" dirty="0">
                <a:solidFill>
                  <a:prstClr val="black"/>
                </a:solidFill>
              </a:rPr>
              <a:t>(Matt 28:19) </a:t>
            </a:r>
            <a:r>
              <a:rPr lang="en-US" sz="3500" b="1" dirty="0">
                <a:solidFill>
                  <a:prstClr val="black"/>
                </a:solidFill>
              </a:rPr>
              <a:t>who will worship God in heaven </a:t>
            </a:r>
            <a:r>
              <a:rPr lang="en-US" sz="3300" b="1" dirty="0">
                <a:solidFill>
                  <a:prstClr val="black"/>
                </a:solidFill>
              </a:rPr>
              <a:t>(Rev 7:9)</a:t>
            </a:r>
          </a:p>
          <a:p>
            <a:pPr lvl="0" algn="l">
              <a:defRPr/>
            </a:pPr>
            <a:r>
              <a:rPr lang="en-US" sz="3500" b="1" dirty="0">
                <a:solidFill>
                  <a:prstClr val="black"/>
                </a:solidFill>
              </a:rPr>
              <a:t>All believers have the fullness of grace &amp; truth in Christ</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latin typeface="Calibri" panose="020F0502020204030204" pitchFamily="34" charset="0"/>
                <a:cs typeface="Calibri" panose="020F0502020204030204" pitchFamily="34" charset="0"/>
              </a:rPr>
              <a:t>1 Cor 12:27</a:t>
            </a:r>
            <a:r>
              <a:rPr lang="en-US" sz="2800" b="1" dirty="0">
                <a:solidFill>
                  <a:prstClr val="black"/>
                </a:solidFill>
                <a:latin typeface="Calibri" panose="020F0502020204030204" pitchFamily="34" charset="0"/>
                <a:cs typeface="Calibri" panose="020F0502020204030204" pitchFamily="34" charset="0"/>
              </a:rPr>
              <a:t> – “Now you are the body of Christ, and each one of you is a part of it.” </a:t>
            </a:r>
          </a:p>
          <a:p>
            <a:pPr marL="108000" lvl="0" algn="l">
              <a:lnSpc>
                <a:spcPct val="100000"/>
              </a:lnSpc>
              <a:spcBef>
                <a:spcPts val="400"/>
              </a:spcBef>
              <a:buClr>
                <a:prstClr val="black"/>
              </a:buClr>
              <a:buSzPct val="68000"/>
            </a:pPr>
            <a:r>
              <a:rPr lang="en-US" sz="3500" b="1" i="1" dirty="0">
                <a:solidFill>
                  <a:prstClr val="black"/>
                </a:solidFill>
                <a:latin typeface="Calibri" panose="020F0502020204030204" pitchFamily="34" charset="0"/>
                <a:cs typeface="Calibri" panose="020F0502020204030204" pitchFamily="34" charset="0"/>
              </a:rPr>
              <a:t>Failure to convey this </a:t>
            </a:r>
            <a:r>
              <a:rPr lang="en-US" sz="3500" b="1" dirty="0">
                <a:solidFill>
                  <a:prstClr val="black"/>
                </a:solidFill>
                <a:latin typeface="Calibri" panose="020F0502020204030204" pitchFamily="34" charset="0"/>
                <a:cs typeface="Calibri" panose="020F0502020204030204" pitchFamily="34" charset="0"/>
              </a:rPr>
              <a:t>by discrimination denies the worldwide church</a:t>
            </a:r>
            <a:endParaRPr lang="en-US" sz="3500" b="1" i="1" dirty="0">
              <a:solidFill>
                <a:prstClr val="black"/>
              </a:solidFill>
              <a:latin typeface="Calibri" panose="020F0502020204030204" pitchFamily="34" charset="0"/>
              <a:cs typeface="Calibri" panose="020F0502020204030204" pitchFamily="34" charset="0"/>
            </a:endParaRPr>
          </a:p>
          <a:p>
            <a:pPr lvl="0" algn="l">
              <a:defRPr/>
            </a:pPr>
            <a:r>
              <a:rPr lang="en-US" sz="3800" b="1" dirty="0">
                <a:solidFill>
                  <a:prstClr val="black"/>
                </a:solidFill>
              </a:rPr>
              <a:t>4) </a:t>
            </a:r>
            <a:r>
              <a:rPr lang="en-US" sz="3800" b="1" u="sng" dirty="0">
                <a:solidFill>
                  <a:prstClr val="black"/>
                </a:solidFill>
              </a:rPr>
              <a:t>The Church Is Apostolic</a:t>
            </a:r>
            <a:r>
              <a:rPr lang="en-US" sz="3800" b="1" dirty="0">
                <a:solidFill>
                  <a:prstClr val="black"/>
                </a:solidFill>
              </a:rPr>
              <a:t>: Authority of the Apostles’ Teachings</a:t>
            </a:r>
            <a:endParaRPr lang="en-US" sz="3800" b="1" u="sng" dirty="0">
              <a:solidFill>
                <a:prstClr val="black"/>
              </a:solidFill>
            </a:endParaRPr>
          </a:p>
          <a:p>
            <a:pPr lvl="0" algn="l">
              <a:defRPr/>
            </a:pPr>
            <a:r>
              <a:rPr lang="en-US" sz="3500" b="1" dirty="0">
                <a:solidFill>
                  <a:prstClr val="black"/>
                </a:solidFill>
              </a:rPr>
              <a:t>Devoted to “the apostles’ teaching” (Acts 2:42)</a:t>
            </a:r>
          </a:p>
          <a:p>
            <a:pPr marL="252000" lvl="0" indent="-252000" algn="l">
              <a:buFont typeface="Wingdings" panose="05000000000000000000" pitchFamily="2" charset="2"/>
              <a:buChar char="§"/>
              <a:defRPr/>
            </a:pPr>
            <a:r>
              <a:rPr lang="en-US" sz="3300" b="1" dirty="0">
                <a:solidFill>
                  <a:prstClr val="black"/>
                </a:solidFill>
              </a:rPr>
              <a:t>Succession over the centuries of apostolic doctrine in Scripture</a:t>
            </a:r>
          </a:p>
          <a:p>
            <a:pPr marL="252000" lvl="0" indent="-252000" algn="l">
              <a:buFont typeface="Wingdings" panose="05000000000000000000" pitchFamily="2" charset="2"/>
              <a:buChar char="§"/>
              <a:defRPr/>
            </a:pPr>
            <a:r>
              <a:rPr lang="en-US" sz="3300" b="1" dirty="0">
                <a:solidFill>
                  <a:prstClr val="black"/>
                </a:solidFill>
              </a:rPr>
              <a:t>Not apostolic succession of hierarchy or living tradition of the church</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latin typeface="Calibri" panose="020F0502020204030204" pitchFamily="34" charset="0"/>
                <a:cs typeface="Calibri" panose="020F0502020204030204" pitchFamily="34" charset="0"/>
              </a:rPr>
              <a:t>Eph 2:20</a:t>
            </a:r>
            <a:r>
              <a:rPr lang="en-US" sz="2800" b="1" dirty="0">
                <a:solidFill>
                  <a:prstClr val="black"/>
                </a:solidFill>
                <a:latin typeface="Calibri" panose="020F0502020204030204" pitchFamily="34" charset="0"/>
                <a:cs typeface="Calibri" panose="020F0502020204030204" pitchFamily="34" charset="0"/>
              </a:rPr>
              <a:t> – [the church is] “built on the foundation of the apostles and prophets, with Christ Jesus himself as the chief cornerstone.” </a:t>
            </a:r>
            <a:endParaRPr lang="en-US" sz="3000" b="1" u="sng" dirty="0">
              <a:solidFill>
                <a:prstClr val="black"/>
              </a:solidFill>
            </a:endParaRPr>
          </a:p>
          <a:p>
            <a:pPr lvl="0" algn="l">
              <a:defRPr/>
            </a:pPr>
            <a:r>
              <a:rPr lang="en-US" sz="3500" b="1" i="1" dirty="0">
                <a:solidFill>
                  <a:prstClr val="black"/>
                </a:solidFill>
              </a:rPr>
              <a:t>Failure to uphold apostolic teaching </a:t>
            </a:r>
            <a:r>
              <a:rPr lang="en-US" sz="3500" b="1" dirty="0">
                <a:solidFill>
                  <a:prstClr val="black"/>
                </a:solidFill>
              </a:rPr>
              <a:t>results in false teaching &amp; apostacy</a:t>
            </a:r>
            <a:endParaRPr lang="en-US" sz="3500" b="1" i="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07630"/>
            <a:ext cx="12192000" cy="274320"/>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Four Attributes of the Church of Christ</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952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3"/>
            <a:ext cx="11781182" cy="5528729"/>
          </a:xfrm>
        </p:spPr>
        <p:txBody>
          <a:bodyPr>
            <a:normAutofit/>
          </a:bodyPr>
          <a:lstStyle/>
          <a:p>
            <a:pPr lvl="0" algn="l">
              <a:lnSpc>
                <a:spcPct val="100000"/>
              </a:lnSpc>
              <a:spcBef>
                <a:spcPts val="400"/>
              </a:spcBef>
              <a:buClr>
                <a:srgbClr val="2DA2BF"/>
              </a:buClr>
              <a:buSzPct val="68000"/>
            </a:pPr>
            <a:r>
              <a:rPr lang="en-US" sz="4000" b="1" u="sng" dirty="0">
                <a:solidFill>
                  <a:prstClr val="black"/>
                </a:solidFill>
              </a:rPr>
              <a:t>Michael Horton</a:t>
            </a:r>
            <a:r>
              <a:rPr lang="en-US" sz="4000" b="1" dirty="0">
                <a:solidFill>
                  <a:prstClr val="black"/>
                </a:solidFill>
              </a:rPr>
              <a:t>:</a:t>
            </a:r>
            <a:endParaRPr lang="en-US" sz="4000" b="1" u="sng" dirty="0">
              <a:solidFill>
                <a:prstClr val="black"/>
              </a:solidFill>
            </a:endParaRPr>
          </a:p>
          <a:p>
            <a:pPr marL="252000" lvl="0" indent="-252000" algn="l">
              <a:buFont typeface="Wingdings" panose="05000000000000000000" pitchFamily="2" charset="2"/>
              <a:buChar char="§"/>
              <a:defRPr/>
            </a:pPr>
            <a:r>
              <a:rPr lang="en-US" sz="3600" b="1" dirty="0">
                <a:solidFill>
                  <a:prstClr val="black"/>
                </a:solidFill>
              </a:rPr>
              <a:t>“It is the relation of our churches to the apostles’ teaching, not to their person or genealogy of ordination, that demonstrates apostolicity.” </a:t>
            </a:r>
          </a:p>
          <a:p>
            <a:pPr marL="252000" lvl="0" indent="-252000" algn="l">
              <a:buFont typeface="Wingdings" panose="05000000000000000000" pitchFamily="2" charset="2"/>
              <a:buChar char="§"/>
              <a:defRPr/>
            </a:pPr>
            <a:r>
              <a:rPr lang="en-US" sz="3600" b="1" dirty="0">
                <a:solidFill>
                  <a:prstClr val="black"/>
                </a:solidFill>
              </a:rPr>
              <a:t>“The mission is to bear the marks and to therefore plant churches that are part of the ‘one holy catholic and apostolic church’.”</a:t>
            </a:r>
          </a:p>
          <a:p>
            <a:pPr marL="252000" lvl="0" indent="-252000" algn="l">
              <a:buFont typeface="Wingdings" panose="05000000000000000000" pitchFamily="2" charset="2"/>
              <a:buChar char="§"/>
              <a:defRPr/>
            </a:pPr>
            <a:r>
              <a:rPr lang="en-US" sz="3600" b="1" dirty="0">
                <a:solidFill>
                  <a:prstClr val="black"/>
                </a:solidFill>
              </a:rPr>
              <a:t>“To the extent that the marks define the mission and the mission justifies the marks, the church fulfills its apostolic identity.” </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07630"/>
            <a:ext cx="12192000" cy="274320"/>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Mission &amp; Marks of the Apostolic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0790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algn="l"/>
            <a:r>
              <a:rPr lang="en-US" sz="3200" b="1" dirty="0"/>
              <a:t>At Pentecost the community of disciples of Christ became the new community of the people of God: the church</a:t>
            </a:r>
          </a:p>
          <a:p>
            <a:pPr marL="252000" lvl="0" indent="-252000" algn="l">
              <a:buFont typeface="Wingdings" panose="05000000000000000000" pitchFamily="2" charset="2"/>
              <a:buChar char="§"/>
              <a:defRPr/>
            </a:pPr>
            <a:r>
              <a:rPr lang="en-US" sz="2800" b="1" dirty="0">
                <a:solidFill>
                  <a:prstClr val="black"/>
                </a:solidFill>
              </a:rPr>
              <a:t>The church is a supernatural creation of the Spirit sent by Christ</a:t>
            </a:r>
            <a:endParaRPr lang="en-US" sz="2800" b="1" dirty="0"/>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Peter says that the pouring out of the Spirit on God’s people fulfills God’s promise in Joel 2:28-23 (Acts 2:14ff)</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srgbClr val="000000"/>
                </a:solidFill>
                <a:latin typeface="Calibri" panose="020F0502020204030204" pitchFamily="34" charset="0"/>
                <a:cs typeface="Calibri" panose="020F0502020204030204" pitchFamily="34" charset="0"/>
              </a:rPr>
              <a:t>Peter: “Repent and be baptized, every one of you, in the name of Jesus Christ for the forgiveness of your sins. And you will receive the gift of the Holy Spirit” (Acts 2:38)</a:t>
            </a:r>
          </a:p>
          <a:p>
            <a:pPr marL="252000" lvl="0" indent="-252000" algn="l">
              <a:buFont typeface="Wingdings" panose="05000000000000000000" pitchFamily="2" charset="2"/>
              <a:buChar char="§"/>
              <a:defRPr/>
            </a:pPr>
            <a:r>
              <a:rPr lang="en-US" sz="2800" b="1" dirty="0">
                <a:solidFill>
                  <a:prstClr val="black"/>
                </a:solidFill>
              </a:rPr>
              <a:t>The Spirit of Christ dwells in all believers to guide them</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prstClr val="black"/>
                </a:solidFill>
              </a:rPr>
              <a:t>∙ 1 Cor 2:12 </a:t>
            </a:r>
            <a:r>
              <a:rPr lang="en-US" b="1" dirty="0">
                <a:solidFill>
                  <a:prstClr val="black"/>
                </a:solidFill>
              </a:rPr>
              <a:t>– “What we have received is not the spirit of the world, but the Spirit who is from God, so that we may understand what God has freely given us.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Origin and Birth of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004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68002" y="1082238"/>
            <a:ext cx="11455995" cy="5188640"/>
          </a:xfrm>
        </p:spPr>
        <p:txBody>
          <a:bodyPr>
            <a:normAutofit fontScale="92500"/>
          </a:bodyPr>
          <a:lstStyle/>
          <a:p>
            <a:pPr algn="l"/>
            <a:r>
              <a:rPr lang="en-US" sz="3600" b="1" dirty="0"/>
              <a:t>God, the Father, granted Christ authority to rule with power and grace over all for the sake of the church</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Eph. 1</a:t>
            </a:r>
            <a:r>
              <a:rPr lang="en-US" sz="2600" b="1" dirty="0">
                <a:solidFill>
                  <a:prstClr val="black"/>
                </a:solidFill>
              </a:rPr>
              <a:t> - </a:t>
            </a:r>
            <a:r>
              <a:rPr lang="en-US" sz="2600" b="1" baseline="30000" dirty="0"/>
              <a:t>22</a:t>
            </a:r>
            <a:r>
              <a:rPr lang="en-US" sz="2600" b="1" dirty="0"/>
              <a:t>God placed all things under his feet and appointed him to be head over everything for the church, </a:t>
            </a:r>
            <a:r>
              <a:rPr lang="en-US" sz="2600" b="1" baseline="30000" dirty="0"/>
              <a:t>23 </a:t>
            </a:r>
            <a:r>
              <a:rPr lang="en-US" sz="2600" b="1" dirty="0"/>
              <a:t>which is his body, the fullness of him who fills everything in every way.</a:t>
            </a:r>
          </a:p>
          <a:p>
            <a:pPr marL="252000" lvl="0" indent="-252000" algn="l">
              <a:buFont typeface="Wingdings" panose="05000000000000000000" pitchFamily="2" charset="2"/>
              <a:buChar char="§"/>
              <a:defRPr/>
            </a:pPr>
            <a:r>
              <a:rPr lang="en-US" sz="3200" b="1" dirty="0">
                <a:solidFill>
                  <a:prstClr val="black"/>
                </a:solidFill>
              </a:rPr>
              <a:t>Christ rules and guides his church by the Word &amp; the Spirit</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t>Matt 28 </a:t>
            </a:r>
            <a:r>
              <a:rPr lang="en-US" sz="2600" b="1" dirty="0"/>
              <a:t>– [Jesus said:] </a:t>
            </a:r>
            <a:r>
              <a:rPr lang="en-US" sz="2600" b="1" baseline="30000" dirty="0"/>
              <a:t>19</a:t>
            </a:r>
            <a:r>
              <a:rPr lang="en-US" sz="2600" b="1" dirty="0"/>
              <a:t>Therefore. go and make disciples of all nations, baptizing them … </a:t>
            </a:r>
            <a:r>
              <a:rPr lang="en-US" sz="2600" b="1" baseline="30000" dirty="0"/>
              <a:t>20</a:t>
            </a:r>
            <a:r>
              <a:rPr lang="en-US" sz="2600" b="1" dirty="0"/>
              <a:t>and teaching them to obey everything I have commanded you.”</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t>John 16 </a:t>
            </a:r>
            <a:r>
              <a:rPr lang="en-US" sz="2600" b="1" dirty="0"/>
              <a:t>– [Jesus:] </a:t>
            </a:r>
            <a:r>
              <a:rPr lang="en-US" sz="2600" b="1" baseline="30000" dirty="0"/>
              <a:t>12</a:t>
            </a:r>
            <a:r>
              <a:rPr lang="en-US" sz="2600" b="1" dirty="0"/>
              <a:t>“I have much more to say to you, more than you can now bear. </a:t>
            </a:r>
            <a:r>
              <a:rPr lang="en-US" sz="2600" b="1" baseline="30000" dirty="0"/>
              <a:t>13</a:t>
            </a:r>
            <a:r>
              <a:rPr lang="en-US" sz="2600" b="1" dirty="0"/>
              <a:t>But when he, the Spirit of truth, comes, he will guide you into all the truth. He will not speak on his own; he will speak only what he hears, and he will tell you what is yet to come.”</a:t>
            </a:r>
            <a:endParaRPr lang="en-US" sz="26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769441"/>
          </a:xfrm>
          <a:prstGeom prst="rect">
            <a:avLst/>
          </a:prstGeom>
          <a:noFill/>
        </p:spPr>
        <p:txBody>
          <a:bodyPr wrap="square" rtlCol="0">
            <a:spAutoFit/>
          </a:bodyPr>
          <a:lstStyle/>
          <a:p>
            <a:pPr algn="ctr"/>
            <a:r>
              <a:rPr lang="en-US" sz="4400" b="1" u="sng" dirty="0"/>
              <a:t>Christ Is the Head of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31000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68002" y="1082238"/>
            <a:ext cx="11455995" cy="5188640"/>
          </a:xfrm>
        </p:spPr>
        <p:txBody>
          <a:bodyPr>
            <a:normAutofit/>
          </a:bodyPr>
          <a:lstStyle/>
          <a:p>
            <a:pPr lvl="0" algn="l">
              <a:defRPr/>
            </a:pPr>
            <a:r>
              <a:rPr lang="en-US" sz="3600" b="1" dirty="0">
                <a:solidFill>
                  <a:prstClr val="black"/>
                </a:solidFill>
              </a:rPr>
              <a:t>Christ sends his Spirit to dwell in all believers </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prstClr val="black"/>
                </a:solidFill>
              </a:rPr>
              <a:t>1 Cor 3:16</a:t>
            </a:r>
            <a:r>
              <a:rPr lang="en-US" b="1" dirty="0">
                <a:solidFill>
                  <a:prstClr val="black"/>
                </a:solidFill>
              </a:rPr>
              <a:t> - Don’t you know that you yourselves are God’s temple and that God’s Spirit dwells in your midst? </a:t>
            </a:r>
          </a:p>
          <a:p>
            <a:pPr lvl="0" algn="l">
              <a:defRPr/>
            </a:pPr>
            <a:r>
              <a:rPr lang="en-US" sz="3400" b="1" dirty="0">
                <a:solidFill>
                  <a:prstClr val="black"/>
                </a:solidFill>
              </a:rPr>
              <a:t>Christ bestows the power of the Spirit for the church’s mission </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prstClr val="black"/>
                </a:solidFill>
              </a:rPr>
              <a:t>Acts 1:8</a:t>
            </a:r>
            <a:r>
              <a:rPr lang="en-US" b="1" dirty="0">
                <a:solidFill>
                  <a:prstClr val="black"/>
                </a:solidFill>
              </a:rPr>
              <a:t> – [Jesus:] “you will receive power when the Holy Spirit comes on you; and you will be my witnesses … to the ends of the earth.”</a:t>
            </a:r>
          </a:p>
          <a:p>
            <a:pPr lvl="0" algn="l">
              <a:defRPr/>
            </a:pPr>
            <a:r>
              <a:rPr lang="en-US" sz="3400" b="1" dirty="0">
                <a:solidFill>
                  <a:prstClr val="black"/>
                </a:solidFill>
              </a:rPr>
              <a:t>Christ grants his church the power of the keys of the kingdom</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prstClr val="black"/>
                </a:solidFill>
              </a:rPr>
              <a:t>Matt 16:19</a:t>
            </a:r>
            <a:r>
              <a:rPr lang="en-US" b="1" dirty="0">
                <a:solidFill>
                  <a:prstClr val="black"/>
                </a:solidFill>
              </a:rPr>
              <a:t> – I will give you the keys of the kingdom of heaven; whatever you bind on earth will be bound in heaven &amp; whatever you loose on earth will be loosed in heaven</a:t>
            </a:r>
          </a:p>
          <a:p>
            <a:pPr marL="252000" lvl="0" indent="-252000" algn="l">
              <a:buFont typeface="Wingdings" panose="05000000000000000000" pitchFamily="2" charset="2"/>
              <a:buChar char="§"/>
              <a:defRPr/>
            </a:pPr>
            <a:r>
              <a:rPr lang="en-US" sz="2800" b="1" dirty="0">
                <a:solidFill>
                  <a:prstClr val="black"/>
                </a:solidFill>
              </a:rPr>
              <a:t>The keys of the kingdom include spiritual power for the church in the teaching of the Word, admin of sacraments, &amp; exercise of church discipline</a:t>
            </a:r>
          </a:p>
          <a:p>
            <a:pPr marL="108000" lvl="0" algn="l">
              <a:lnSpc>
                <a:spcPct val="100000"/>
              </a:lnSpc>
              <a:spcBef>
                <a:spcPts val="400"/>
              </a:spcBef>
              <a:buClr>
                <a:prstClr val="black"/>
              </a:buClr>
              <a:buSzPct val="68000"/>
            </a:pP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769441"/>
          </a:xfrm>
          <a:prstGeom prst="rect">
            <a:avLst/>
          </a:prstGeom>
          <a:noFill/>
        </p:spPr>
        <p:txBody>
          <a:bodyPr wrap="square" rtlCol="0">
            <a:spAutoFit/>
          </a:bodyPr>
          <a:lstStyle/>
          <a:p>
            <a:pPr algn="ctr"/>
            <a:r>
              <a:rPr lang="en-US" sz="4400" b="1" u="sng" dirty="0"/>
              <a:t>Christ Is the Head of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5249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fontScale="92500"/>
          </a:bodyPr>
          <a:lstStyle/>
          <a:p>
            <a:pPr algn="l"/>
            <a:r>
              <a:rPr lang="en-US" sz="3600" b="1" dirty="0"/>
              <a:t>For the mission &amp; ministry of the Church Christ appointed:</a:t>
            </a:r>
          </a:p>
          <a:p>
            <a:pPr marL="252000" lvl="0" indent="-252000" algn="l">
              <a:buFont typeface="Wingdings" panose="05000000000000000000" pitchFamily="2" charset="2"/>
              <a:buChar char="§"/>
              <a:defRPr/>
            </a:pPr>
            <a:r>
              <a:rPr lang="en-US" sz="3200" b="1" dirty="0">
                <a:solidFill>
                  <a:prstClr val="black"/>
                </a:solidFill>
              </a:rPr>
              <a:t>Special offices of apostles and prophets (Eph. 4:11)</a:t>
            </a:r>
          </a:p>
          <a:p>
            <a:pPr marL="252000" lvl="0" indent="-252000" algn="l">
              <a:buFont typeface="Wingdings" panose="05000000000000000000" pitchFamily="2" charset="2"/>
              <a:buChar char="§"/>
              <a:defRPr/>
            </a:pPr>
            <a:r>
              <a:rPr lang="en-US" sz="3100" b="1" dirty="0">
                <a:solidFill>
                  <a:prstClr val="black"/>
                </a:solidFill>
              </a:rPr>
              <a:t>Perpetual offices of pastors &amp; elders (Eph 4:11), &amp; deacons (Acts 6)</a:t>
            </a:r>
          </a:p>
          <a:p>
            <a:pPr lvl="0" algn="l">
              <a:defRPr/>
            </a:pPr>
            <a:r>
              <a:rPr lang="en-US" sz="3200" b="1" dirty="0">
                <a:solidFill>
                  <a:prstClr val="black"/>
                </a:solidFill>
              </a:rPr>
              <a:t>Qualifications for elders (1 Tim. 3:1-7; Tit. 1:5-9)</a:t>
            </a:r>
          </a:p>
          <a:p>
            <a:pPr marL="252000" lvl="0" indent="-252000" algn="l">
              <a:buFont typeface="Wingdings" panose="05000000000000000000" pitchFamily="2" charset="2"/>
              <a:buChar char="§"/>
              <a:defRPr/>
            </a:pPr>
            <a:r>
              <a:rPr lang="en-US" sz="2800" b="1" u="sng" dirty="0">
                <a:solidFill>
                  <a:prstClr val="black"/>
                </a:solidFill>
              </a:rPr>
              <a:t>Duties</a:t>
            </a:r>
            <a:r>
              <a:rPr lang="en-US" sz="2800" b="1" dirty="0">
                <a:solidFill>
                  <a:prstClr val="black"/>
                </a:solidFill>
              </a:rPr>
              <a:t>:</a:t>
            </a:r>
            <a:r>
              <a:rPr lang="en-US" sz="2800" b="1" dirty="0"/>
              <a:t> (1) </a:t>
            </a:r>
            <a:r>
              <a:rPr lang="en-US" sz="2800" b="1" dirty="0">
                <a:solidFill>
                  <a:prstClr val="black"/>
                </a:solidFill>
              </a:rPr>
              <a:t>Spiritual oversight/guidance of church (1 Pet 5:1-3; Acts 20:28)</a:t>
            </a:r>
            <a:endParaRPr lang="en-US" sz="2800" b="1" dirty="0">
              <a:solidFill>
                <a:srgbClr val="000000"/>
              </a:solidFill>
              <a:latin typeface="Calibri" panose="020F0502020204030204" pitchFamily="34" charset="0"/>
              <a:cs typeface="Calibri" panose="020F0502020204030204" pitchFamily="34" charset="0"/>
            </a:endParaRPr>
          </a:p>
          <a:p>
            <a:pPr marL="108000" lvl="0" algn="l">
              <a:lnSpc>
                <a:spcPct val="100000"/>
              </a:lnSpc>
              <a:spcBef>
                <a:spcPts val="400"/>
              </a:spcBef>
              <a:buClr>
                <a:prstClr val="black"/>
              </a:buClr>
              <a:buSzPct val="68000"/>
            </a:pPr>
            <a:r>
              <a:rPr lang="en-US" sz="2800" b="1" dirty="0">
                <a:solidFill>
                  <a:prstClr val="black"/>
                </a:solidFill>
              </a:rPr>
              <a:t>(2) Teaching from the word of God to feed believers (1 Tim 3:2; Tit. 1:9)</a:t>
            </a:r>
          </a:p>
          <a:p>
            <a:pPr marL="108000" lvl="0" algn="l">
              <a:lnSpc>
                <a:spcPct val="100000"/>
              </a:lnSpc>
              <a:spcBef>
                <a:spcPts val="400"/>
              </a:spcBef>
              <a:buClr>
                <a:prstClr val="black"/>
              </a:buClr>
              <a:buSzPct val="68000"/>
            </a:pPr>
            <a:r>
              <a:rPr lang="en-US" sz="2800" b="1" dirty="0">
                <a:solidFill>
                  <a:prstClr val="black"/>
                </a:solidFill>
              </a:rPr>
              <a:t>(3) Discipline, censure &amp; excommunication of wayward members</a:t>
            </a:r>
          </a:p>
          <a:p>
            <a:pPr marL="252000" lvl="0" indent="-252000" algn="l">
              <a:buFont typeface="Wingdings" panose="05000000000000000000" pitchFamily="2" charset="2"/>
              <a:buChar char="§"/>
              <a:defRPr/>
            </a:pPr>
            <a:r>
              <a:rPr lang="en-US" sz="2800" b="1" u="sng" dirty="0">
                <a:solidFill>
                  <a:prstClr val="black"/>
                </a:solidFill>
              </a:rPr>
              <a:t>Women elders?</a:t>
            </a:r>
            <a:r>
              <a:rPr lang="en-US" sz="2800" b="1" dirty="0">
                <a:solidFill>
                  <a:prstClr val="black"/>
                </a:solidFill>
              </a:rPr>
              <a:t> No mention in 1Tim 3 or Tit 1; forbidden in 1 Tim 2:12-15</a:t>
            </a:r>
          </a:p>
          <a:p>
            <a:pPr lvl="0" algn="l">
              <a:defRPr/>
            </a:pPr>
            <a:r>
              <a:rPr lang="en-US" sz="3200" b="1" dirty="0">
                <a:solidFill>
                  <a:prstClr val="black"/>
                </a:solidFill>
              </a:rPr>
              <a:t>Qualifications for deacons (1 Tim. 3:8-13)</a:t>
            </a:r>
          </a:p>
          <a:p>
            <a:pPr marL="252000" lvl="0" indent="-252000" algn="l">
              <a:buFont typeface="Wingdings" panose="05000000000000000000" pitchFamily="2" charset="2"/>
              <a:buChar char="§"/>
              <a:defRPr/>
            </a:pPr>
            <a:r>
              <a:rPr lang="en-US" sz="2800" b="1" u="sng" dirty="0">
                <a:solidFill>
                  <a:prstClr val="black"/>
                </a:solidFill>
              </a:rPr>
              <a:t>Duties</a:t>
            </a:r>
            <a:r>
              <a:rPr lang="en-US" sz="2800" b="1" dirty="0">
                <a:solidFill>
                  <a:prstClr val="black"/>
                </a:solidFill>
              </a:rPr>
              <a:t>: Ministries of mercy (and of funds) to the poor and needy (Acts 6:1-6)</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Christ’s Rule in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63975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fontScale="92500"/>
          </a:bodyPr>
          <a:lstStyle/>
          <a:p>
            <a:pPr algn="l"/>
            <a:r>
              <a:rPr lang="en-US" sz="3400" b="1" dirty="0"/>
              <a:t>Christ rules the church through his under-shepherds: elders</a:t>
            </a:r>
          </a:p>
          <a:p>
            <a:pPr marL="252000" lvl="0" indent="-252000" algn="l">
              <a:buFont typeface="Wingdings" panose="05000000000000000000" pitchFamily="2" charset="2"/>
              <a:buChar char="§"/>
              <a:defRPr/>
            </a:pPr>
            <a:r>
              <a:rPr lang="en-US" sz="3200" b="1" dirty="0">
                <a:solidFill>
                  <a:prstClr val="black"/>
                </a:solidFill>
              </a:rPr>
              <a:t>Two Greeks words: </a:t>
            </a:r>
            <a:r>
              <a:rPr lang="en-US" sz="3200" b="1" i="1" dirty="0">
                <a:solidFill>
                  <a:prstClr val="black"/>
                </a:solidFill>
              </a:rPr>
              <a:t>presbyteros</a:t>
            </a:r>
            <a:r>
              <a:rPr lang="en-US" sz="3200" b="1" dirty="0">
                <a:solidFill>
                  <a:prstClr val="black"/>
                </a:solidFill>
              </a:rPr>
              <a:t> = elder, and </a:t>
            </a:r>
            <a:r>
              <a:rPr lang="en-US" sz="3200" b="1" i="1" dirty="0">
                <a:solidFill>
                  <a:prstClr val="black"/>
                </a:solidFill>
              </a:rPr>
              <a:t>episcopos</a:t>
            </a:r>
            <a:r>
              <a:rPr lang="en-US" sz="3200" b="1" dirty="0">
                <a:solidFill>
                  <a:prstClr val="black"/>
                </a:solidFill>
              </a:rPr>
              <a:t> = overseer</a:t>
            </a:r>
            <a:endParaRPr lang="en-US" sz="3200" b="1" dirty="0"/>
          </a:p>
          <a:p>
            <a:pPr marL="288000" lvl="0" indent="-180000" algn="l">
              <a:lnSpc>
                <a:spcPct val="100000"/>
              </a:lnSpc>
              <a:spcBef>
                <a:spcPts val="400"/>
              </a:spcBef>
              <a:buClr>
                <a:prstClr val="black"/>
              </a:buClr>
              <a:buSzPct val="68000"/>
              <a:buFont typeface="Arial" panose="020B0604020202020204" pitchFamily="34" charset="0"/>
              <a:buChar char="•"/>
            </a:pPr>
            <a:r>
              <a:rPr lang="en-US" sz="2700" b="1" dirty="0">
                <a:solidFill>
                  <a:prstClr val="black"/>
                </a:solidFill>
              </a:rPr>
              <a:t>No difference in office: 2 words used interchangeably in Acts 20:17, 28; &amp; Tit 1:6-7</a:t>
            </a:r>
          </a:p>
          <a:p>
            <a:pPr marL="288000" lvl="0" indent="-180000" algn="l">
              <a:lnSpc>
                <a:spcPct val="100000"/>
              </a:lnSpc>
              <a:spcBef>
                <a:spcPts val="400"/>
              </a:spcBef>
              <a:buClr>
                <a:prstClr val="black"/>
              </a:buClr>
              <a:buSzPct val="68000"/>
              <a:buFont typeface="Arial" panose="020B0604020202020204" pitchFamily="34" charset="0"/>
              <a:buChar char="•"/>
            </a:pPr>
            <a:r>
              <a:rPr lang="en-US" sz="2700" b="1" dirty="0">
                <a:solidFill>
                  <a:prstClr val="black"/>
                </a:solidFill>
              </a:rPr>
              <a:t>Both pastors and elders hold the same office as elders</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1 Tim 5:17 </a:t>
            </a:r>
            <a:r>
              <a:rPr lang="en-US" sz="2600" b="1" dirty="0">
                <a:solidFill>
                  <a:prstClr val="black"/>
                </a:solidFill>
              </a:rPr>
              <a:t>– “The elders [</a:t>
            </a:r>
            <a:r>
              <a:rPr lang="en-US" sz="2600" b="1" i="1" dirty="0">
                <a:solidFill>
                  <a:prstClr val="black"/>
                </a:solidFill>
              </a:rPr>
              <a:t>presbyteroi</a:t>
            </a:r>
            <a:r>
              <a:rPr lang="en-US" sz="2600" b="1" dirty="0">
                <a:solidFill>
                  <a:prstClr val="black"/>
                </a:solidFill>
              </a:rPr>
              <a:t>] who direct the affairs of the church well are worthy of double honor, especially those whose work is preaching and teaching.” </a:t>
            </a:r>
          </a:p>
          <a:p>
            <a:pPr marL="252000" lvl="0" indent="-252000" algn="l">
              <a:buFont typeface="Wingdings" panose="05000000000000000000" pitchFamily="2" charset="2"/>
              <a:buChar char="§"/>
              <a:defRPr/>
            </a:pPr>
            <a:r>
              <a:rPr lang="en-US" sz="3000" b="1" dirty="0">
                <a:solidFill>
                  <a:prstClr val="black"/>
                </a:solidFill>
              </a:rPr>
              <a:t>Rule at 3 levels: local church, regional district, and national association</a:t>
            </a:r>
          </a:p>
          <a:p>
            <a:pPr lvl="0" algn="l"/>
            <a:r>
              <a:rPr lang="en-US" sz="3200" b="1" dirty="0">
                <a:solidFill>
                  <a:prstClr val="black"/>
                </a:solidFill>
              </a:rPr>
              <a:t>No biblical basis for hierarchy: pope/patriarch → bishops → pastors</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srgbClr val="000000"/>
                </a:solidFill>
                <a:latin typeface="Calibri" panose="020F0502020204030204" pitchFamily="34" charset="0"/>
                <a:cs typeface="Calibri" panose="020F0502020204030204" pitchFamily="34" charset="0"/>
              </a:rPr>
              <a:t>Hierarchy of rule found in Roman Catholic and Eastern Orthodox churches</a:t>
            </a:r>
          </a:p>
          <a:p>
            <a:pPr marL="252000" lvl="0" indent="-252000" algn="l">
              <a:buFont typeface="Wingdings" panose="05000000000000000000" pitchFamily="2" charset="2"/>
              <a:buChar char="§"/>
              <a:defRPr/>
            </a:pPr>
            <a:r>
              <a:rPr lang="en-US" sz="3200" b="1" dirty="0">
                <a:solidFill>
                  <a:prstClr val="black"/>
                </a:solidFill>
              </a:rPr>
              <a:t>Proper authority of office: </a:t>
            </a:r>
            <a:r>
              <a:rPr lang="en-US" sz="3200" b="1" u="sng" dirty="0">
                <a:solidFill>
                  <a:prstClr val="black"/>
                </a:solidFill>
              </a:rPr>
              <a:t>ministerial </a:t>
            </a:r>
            <a:r>
              <a:rPr lang="en-US" sz="3200" b="1" dirty="0">
                <a:solidFill>
                  <a:prstClr val="black"/>
                </a:solidFill>
              </a:rPr>
              <a:t>–spiritual/moral based on Bible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srgbClr val="000000"/>
                </a:solidFill>
                <a:latin typeface="Calibri" panose="020F0502020204030204" pitchFamily="34" charset="0"/>
                <a:cs typeface="Calibri" panose="020F0502020204030204" pitchFamily="34" charset="0"/>
              </a:rPr>
              <a:t>Not </a:t>
            </a:r>
            <a:r>
              <a:rPr lang="en-US" sz="2800" b="1" u="sng" dirty="0">
                <a:solidFill>
                  <a:srgbClr val="000000"/>
                </a:solidFill>
                <a:latin typeface="Calibri" panose="020F0502020204030204" pitchFamily="34" charset="0"/>
                <a:cs typeface="Calibri" panose="020F0502020204030204" pitchFamily="34" charset="0"/>
              </a:rPr>
              <a:t>magisterial</a:t>
            </a:r>
            <a:r>
              <a:rPr lang="en-US" sz="2800" b="1" dirty="0">
                <a:solidFill>
                  <a:srgbClr val="000000"/>
                </a:solidFill>
                <a:latin typeface="Calibri" panose="020F0502020204030204" pitchFamily="34" charset="0"/>
                <a:cs typeface="Calibri" panose="020F0502020204030204" pitchFamily="34" charset="0"/>
              </a:rPr>
              <a:t> – inherent authority of office (based on apostolic succession)</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Christ’s Rule in the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78417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3"/>
            <a:ext cx="11781182" cy="5528729"/>
          </a:xfrm>
        </p:spPr>
        <p:txBody>
          <a:bodyPr>
            <a:normAutofit fontScale="92500"/>
          </a:bodyPr>
          <a:lstStyle/>
          <a:p>
            <a:pPr lvl="0" algn="l">
              <a:lnSpc>
                <a:spcPct val="100000"/>
              </a:lnSpc>
              <a:spcBef>
                <a:spcPts val="400"/>
              </a:spcBef>
              <a:buClr>
                <a:srgbClr val="2DA2BF"/>
              </a:buClr>
              <a:buSzPct val="68000"/>
            </a:pPr>
            <a:r>
              <a:rPr lang="en-US" sz="3600" b="1" dirty="0">
                <a:solidFill>
                  <a:prstClr val="black"/>
                </a:solidFill>
              </a:rPr>
              <a:t>Important distinction to understand the nature of the church</a:t>
            </a:r>
          </a:p>
          <a:p>
            <a:pPr lvl="0" algn="l">
              <a:defRPr/>
            </a:pPr>
            <a:r>
              <a:rPr lang="en-US" sz="3600" b="1" u="sng" dirty="0">
                <a:solidFill>
                  <a:prstClr val="black"/>
                </a:solidFill>
              </a:rPr>
              <a:t>Visible Church</a:t>
            </a:r>
            <a:r>
              <a:rPr lang="en-US" sz="3600" b="1" dirty="0">
                <a:solidFill>
                  <a:prstClr val="black"/>
                </a:solidFill>
              </a:rPr>
              <a:t>: the Church evident in the world</a:t>
            </a:r>
            <a:endParaRPr lang="en-US" sz="3600" b="1" u="sng"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Characterized by order, offices, preaching, sacraments, worship, etc</a:t>
            </a:r>
          </a:p>
          <a:p>
            <a:pPr marL="252000" lvl="0" indent="-252000" algn="l">
              <a:buFont typeface="Wingdings" panose="05000000000000000000" pitchFamily="2" charset="2"/>
              <a:buChar char="§"/>
              <a:defRPr/>
            </a:pPr>
            <a:r>
              <a:rPr lang="en-US" sz="3200" b="1" dirty="0">
                <a:solidFill>
                  <a:prstClr val="black"/>
                </a:solidFill>
              </a:rPr>
              <a:t>Consists of those who profess faith, and their children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latin typeface="Calibri" panose="020F0502020204030204" pitchFamily="34" charset="0"/>
                <a:cs typeface="Calibri" panose="020F0502020204030204" pitchFamily="34" charset="0"/>
              </a:rPr>
              <a:t>Even weak &amp; imperfect churches are considered churches (1 Cor 1:2; Rev 2-3)</a:t>
            </a:r>
          </a:p>
          <a:p>
            <a:pPr lvl="0" algn="l">
              <a:defRPr/>
            </a:pPr>
            <a:r>
              <a:rPr lang="en-US" sz="3600" b="1" u="sng" dirty="0">
                <a:solidFill>
                  <a:prstClr val="black"/>
                </a:solidFill>
              </a:rPr>
              <a:t>Invisible Church</a:t>
            </a:r>
            <a:r>
              <a:rPr lang="en-US" sz="3600" b="1" dirty="0">
                <a:solidFill>
                  <a:prstClr val="black"/>
                </a:solidFill>
              </a:rPr>
              <a:t>: the whole company of the elect in all ages</a:t>
            </a:r>
            <a:endParaRPr lang="en-US" sz="33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Consists of true regenerate believers – known only by God</a:t>
            </a:r>
            <a:endParaRPr lang="en-US" sz="3200" b="1" i="1" dirty="0">
              <a:solidFill>
                <a:prstClr val="black"/>
              </a:solidFill>
            </a:endParaRPr>
          </a:p>
          <a:p>
            <a:pPr lvl="0" algn="l">
              <a:defRPr/>
            </a:pPr>
            <a:r>
              <a:rPr lang="en-US" sz="3500" b="1" u="sng" dirty="0">
                <a:solidFill>
                  <a:prstClr val="black"/>
                </a:solidFill>
              </a:rPr>
              <a:t>Relationship between the Two</a:t>
            </a:r>
            <a:r>
              <a:rPr lang="en-US" sz="3500" b="1" dirty="0">
                <a:solidFill>
                  <a:prstClr val="black"/>
                </a:solidFill>
              </a:rPr>
              <a:t>: overlapping but not identical</a:t>
            </a:r>
          </a:p>
          <a:p>
            <a:pPr marL="252000" lvl="0" indent="-252000" algn="l">
              <a:buFont typeface="Wingdings" panose="05000000000000000000" pitchFamily="2" charset="2"/>
              <a:buChar char="§"/>
              <a:defRPr/>
            </a:pPr>
            <a:r>
              <a:rPr lang="en-US" sz="3200" b="1" dirty="0">
                <a:solidFill>
                  <a:prstClr val="black"/>
                </a:solidFill>
              </a:rPr>
              <a:t>Not all elect are in the visible church</a:t>
            </a:r>
          </a:p>
          <a:p>
            <a:pPr marL="252000" lvl="0" indent="-252000" algn="l">
              <a:buFont typeface="Wingdings" panose="05000000000000000000" pitchFamily="2" charset="2"/>
              <a:buChar char="§"/>
              <a:defRPr/>
            </a:pPr>
            <a:r>
              <a:rPr lang="en-US" sz="3200" b="1" dirty="0">
                <a:solidFill>
                  <a:prstClr val="black"/>
                </a:solidFill>
              </a:rPr>
              <a:t>Not all in visible church are the elect – true regenerate believers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07630"/>
            <a:ext cx="12192000" cy="274320"/>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Visible and the Invisible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23516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080133"/>
            <a:ext cx="11781182" cy="5528729"/>
          </a:xfrm>
        </p:spPr>
        <p:txBody>
          <a:bodyPr>
            <a:normAutofit fontScale="92500" lnSpcReduction="10000"/>
          </a:bodyPr>
          <a:lstStyle/>
          <a:p>
            <a:pPr lvl="0" algn="l">
              <a:defRPr/>
            </a:pPr>
            <a:r>
              <a:rPr lang="en-US" sz="3600" b="1" u="sng" dirty="0">
                <a:solidFill>
                  <a:prstClr val="black"/>
                </a:solidFill>
              </a:rPr>
              <a:t>As institution</a:t>
            </a:r>
            <a:r>
              <a:rPr lang="en-US" sz="3600" b="1" dirty="0">
                <a:solidFill>
                  <a:prstClr val="black"/>
                </a:solidFill>
              </a:rPr>
              <a:t>: The church engaged in its unique divine calling</a:t>
            </a:r>
            <a:endParaRPr lang="en-US" sz="3600" b="1" u="sng"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Worship, teaching/preaching, ministry of gifts, gospel outreach</a:t>
            </a:r>
          </a:p>
          <a:p>
            <a:pPr marL="252000" lvl="0" indent="-252000" algn="l">
              <a:buFont typeface="Wingdings" panose="05000000000000000000" pitchFamily="2" charset="2"/>
              <a:buChar char="§"/>
              <a:defRPr/>
            </a:pPr>
            <a:r>
              <a:rPr lang="en-US" sz="3200" b="1" dirty="0">
                <a:solidFill>
                  <a:prstClr val="black"/>
                </a:solidFill>
              </a:rPr>
              <a:t>Goals: draw people to Christ, &amp; to disciple them for growth &amp; ministry</a:t>
            </a:r>
          </a:p>
          <a:p>
            <a:pPr marL="252000" lvl="0" indent="-252000" algn="l">
              <a:buFont typeface="Wingdings" panose="05000000000000000000" pitchFamily="2" charset="2"/>
              <a:buChar char="§"/>
              <a:defRPr/>
            </a:pPr>
            <a:r>
              <a:rPr lang="en-US" sz="3200" b="1" dirty="0">
                <a:solidFill>
                  <a:prstClr val="black"/>
                </a:solidFill>
              </a:rPr>
              <a:t>Institutional church should not intrude on other spheres of society</a:t>
            </a:r>
          </a:p>
          <a:p>
            <a:pPr lvl="0" algn="l">
              <a:defRPr/>
            </a:pPr>
            <a:r>
              <a:rPr lang="en-US" sz="3600" b="1" u="sng" dirty="0">
                <a:solidFill>
                  <a:prstClr val="black"/>
                </a:solidFill>
              </a:rPr>
              <a:t>As Organism</a:t>
            </a:r>
            <a:r>
              <a:rPr lang="en-US" sz="3600" b="1" dirty="0">
                <a:solidFill>
                  <a:prstClr val="black"/>
                </a:solidFill>
              </a:rPr>
              <a:t>: Christians as engaged in various callings</a:t>
            </a:r>
            <a:endParaRPr lang="en-US" sz="33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Christian witness and influence in all social spheres &amp; institutions</a:t>
            </a:r>
            <a:endParaRPr lang="en-US" sz="35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Goal is to apply biblical truth for social &amp; cultural renewal</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latin typeface="Calibri" panose="020F0502020204030204" pitchFamily="34" charset="0"/>
                <a:cs typeface="Calibri" panose="020F0502020204030204" pitchFamily="34" charset="0"/>
              </a:rPr>
              <a:t>Matt </a:t>
            </a:r>
            <a:r>
              <a:rPr lang="en-US" sz="2800" b="1" dirty="0">
                <a:solidFill>
                  <a:prstClr val="black"/>
                </a:solidFill>
                <a:latin typeface="Calibri" panose="020F0502020204030204" pitchFamily="34" charset="0"/>
                <a:cs typeface="Calibri" panose="020F0502020204030204" pitchFamily="34" charset="0"/>
              </a:rPr>
              <a:t>5 - </a:t>
            </a:r>
            <a:r>
              <a:rPr lang="en-US" sz="2800" b="1" baseline="30000" dirty="0">
                <a:solidFill>
                  <a:prstClr val="black"/>
                </a:solidFill>
                <a:latin typeface="Calibri" panose="020F0502020204030204" pitchFamily="34" charset="0"/>
                <a:cs typeface="Calibri" panose="020F0502020204030204" pitchFamily="34" charset="0"/>
              </a:rPr>
              <a:t>13</a:t>
            </a:r>
            <a:r>
              <a:rPr lang="en-US" sz="2800" b="1" dirty="0">
                <a:solidFill>
                  <a:prstClr val="black"/>
                </a:solidFill>
                <a:latin typeface="Calibri" panose="020F0502020204030204" pitchFamily="34" charset="0"/>
                <a:cs typeface="Calibri" panose="020F0502020204030204" pitchFamily="34" charset="0"/>
              </a:rPr>
              <a:t> “You are the salt of the earth…. </a:t>
            </a:r>
            <a:r>
              <a:rPr lang="en-US" sz="2800" b="1" baseline="30000" dirty="0">
                <a:solidFill>
                  <a:prstClr val="black"/>
                </a:solidFill>
                <a:latin typeface="Calibri" panose="020F0502020204030204" pitchFamily="34" charset="0"/>
                <a:cs typeface="Calibri" panose="020F0502020204030204" pitchFamily="34" charset="0"/>
              </a:rPr>
              <a:t>14 </a:t>
            </a:r>
            <a:r>
              <a:rPr lang="en-US" sz="2800" b="1" dirty="0">
                <a:solidFill>
                  <a:prstClr val="black"/>
                </a:solidFill>
                <a:latin typeface="Calibri" panose="020F0502020204030204" pitchFamily="34" charset="0"/>
                <a:cs typeface="Calibri" panose="020F0502020204030204" pitchFamily="34" charset="0"/>
              </a:rPr>
              <a:t>“You are the light of the world. A town built on a hill cannot be hidden. </a:t>
            </a:r>
            <a:r>
              <a:rPr lang="en-US" sz="2800" b="1" baseline="30000" dirty="0">
                <a:solidFill>
                  <a:prstClr val="black"/>
                </a:solidFill>
                <a:latin typeface="Calibri" panose="020F0502020204030204" pitchFamily="34" charset="0"/>
                <a:cs typeface="Calibri" panose="020F0502020204030204" pitchFamily="34" charset="0"/>
              </a:rPr>
              <a:t>15</a:t>
            </a:r>
            <a:r>
              <a:rPr lang="en-US" sz="2800" b="1" dirty="0">
                <a:solidFill>
                  <a:prstClr val="black"/>
                </a:solidFill>
                <a:latin typeface="Calibri" panose="020F0502020204030204" pitchFamily="34" charset="0"/>
                <a:cs typeface="Calibri" panose="020F0502020204030204" pitchFamily="34" charset="0"/>
              </a:rPr>
              <a:t> Neither do people light a lamp and put it under a bowl. Instead, they put it on its stand, and it gives light to everyone in the house. </a:t>
            </a:r>
            <a:r>
              <a:rPr lang="en-US" sz="2800" b="1" baseline="30000" dirty="0">
                <a:solidFill>
                  <a:prstClr val="black"/>
                </a:solidFill>
                <a:latin typeface="Calibri" panose="020F0502020204030204" pitchFamily="34" charset="0"/>
                <a:cs typeface="Calibri" panose="020F0502020204030204" pitchFamily="34" charset="0"/>
              </a:rPr>
              <a:t>16</a:t>
            </a:r>
            <a:r>
              <a:rPr lang="en-US" sz="2800" b="1" dirty="0">
                <a:solidFill>
                  <a:prstClr val="black"/>
                </a:solidFill>
                <a:latin typeface="Calibri" panose="020F0502020204030204" pitchFamily="34" charset="0"/>
                <a:cs typeface="Calibri" panose="020F0502020204030204" pitchFamily="34" charset="0"/>
              </a:rPr>
              <a:t> In the same way, let your light shine before others, that they may see your good deeds and glorify your Father in heaven.</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07630"/>
            <a:ext cx="12192000" cy="274320"/>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Church as Institution and as Organism</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6087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205409" y="1231210"/>
            <a:ext cx="11781182" cy="5188640"/>
          </a:xfrm>
        </p:spPr>
        <p:txBody>
          <a:bodyPr>
            <a:normAutofit fontScale="92500" lnSpcReduction="10000"/>
          </a:bodyPr>
          <a:lstStyle/>
          <a:p>
            <a:pPr algn="l"/>
            <a:r>
              <a:rPr lang="en-US" sz="3500" b="1" dirty="0"/>
              <a:t>16</a:t>
            </a:r>
            <a:r>
              <a:rPr lang="en-US" sz="3500" b="1" baseline="30000" dirty="0"/>
              <a:t>th</a:t>
            </a:r>
            <a:r>
              <a:rPr lang="en-US" sz="3500" b="1" dirty="0"/>
              <a:t> century Protestant reformers faced the corrupt church of Rome</a:t>
            </a:r>
          </a:p>
          <a:p>
            <a:pPr marL="252000" lvl="0" indent="-252000" algn="l">
              <a:buFont typeface="Wingdings" panose="05000000000000000000" pitchFamily="2" charset="2"/>
              <a:buChar char="§"/>
              <a:defRPr/>
            </a:pPr>
            <a:r>
              <a:rPr lang="en-US" sz="2800" b="1" dirty="0">
                <a:solidFill>
                  <a:prstClr val="black"/>
                </a:solidFill>
              </a:rPr>
              <a:t>The question for them: What are the marks of the true church of Christ?</a:t>
            </a:r>
          </a:p>
          <a:p>
            <a:pPr marL="252000" lvl="0" indent="-252000" algn="l">
              <a:buFont typeface="Wingdings" panose="05000000000000000000" pitchFamily="2" charset="2"/>
              <a:buChar char="§"/>
              <a:defRPr/>
            </a:pPr>
            <a:r>
              <a:rPr lang="en-US" sz="2800" b="1" dirty="0">
                <a:solidFill>
                  <a:prstClr val="black"/>
                </a:solidFill>
              </a:rPr>
              <a:t>Today, there is a variety of churches with diverse teachings &amp; practices</a:t>
            </a:r>
            <a:endParaRPr lang="en-US" sz="2800" b="1" dirty="0"/>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Not only different faith traditions – Protestant, Roman Catholic, and Eastern Orthodox</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latin typeface="Calibri" panose="020F0502020204030204" pitchFamily="34" charset="0"/>
                <a:cs typeface="Calibri" panose="020F0502020204030204" pitchFamily="34" charset="0"/>
              </a:rPr>
              <a:t>But also, diversity within Protestant churches – in teachings and practices</a:t>
            </a:r>
            <a:endParaRPr lang="en-US" b="1" dirty="0">
              <a:solidFill>
                <a:prstClr val="black"/>
              </a:solidFill>
            </a:endParaRPr>
          </a:p>
          <a:p>
            <a:pPr lvl="0" algn="l"/>
            <a:r>
              <a:rPr lang="en-US" sz="3500" b="1" dirty="0">
                <a:solidFill>
                  <a:prstClr val="black"/>
                </a:solidFill>
              </a:rPr>
              <a:t>Reformers found in the Bible 3 marks of the true church:</a:t>
            </a:r>
          </a:p>
          <a:p>
            <a:pPr marL="514350" lvl="0" indent="-514350" algn="l">
              <a:buAutoNum type="arabicParenR"/>
              <a:defRPr/>
            </a:pPr>
            <a:r>
              <a:rPr lang="en-US" sz="3800" b="1" u="sng" dirty="0">
                <a:solidFill>
                  <a:prstClr val="black"/>
                </a:solidFill>
              </a:rPr>
              <a:t>The Pure &amp; Truthful Preaching/Teaching of the Word of God</a:t>
            </a:r>
          </a:p>
          <a:p>
            <a:pPr marL="252000" lvl="0" indent="-252000" algn="l">
              <a:buFont typeface="Wingdings" panose="05000000000000000000" pitchFamily="2" charset="2"/>
              <a:buChar char="§"/>
              <a:defRPr/>
            </a:pPr>
            <a:r>
              <a:rPr lang="en-US" sz="3000" b="1" dirty="0">
                <a:solidFill>
                  <a:prstClr val="black"/>
                </a:solidFill>
              </a:rPr>
              <a:t>Proclaiming the inerrant and authoritative Word of God for faith &amp; practice</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cs typeface="Arial" panose="020B0604020202020204" pitchFamily="34" charset="0"/>
              </a:rPr>
              <a:t>John 8 </a:t>
            </a:r>
            <a:r>
              <a:rPr lang="en-US" sz="2600" b="1" dirty="0">
                <a:solidFill>
                  <a:prstClr val="black"/>
                </a:solidFill>
                <a:cs typeface="Arial" panose="020B0604020202020204" pitchFamily="34" charset="0"/>
              </a:rPr>
              <a:t>– [Jesus:] </a:t>
            </a:r>
            <a:r>
              <a:rPr lang="en-US" sz="2600" b="1" baseline="30000" dirty="0">
                <a:solidFill>
                  <a:prstClr val="black"/>
                </a:solidFill>
                <a:cs typeface="Arial" panose="020B0604020202020204" pitchFamily="34" charset="0"/>
              </a:rPr>
              <a:t>31</a:t>
            </a:r>
            <a:r>
              <a:rPr lang="en-US" sz="2600" b="1" dirty="0">
                <a:solidFill>
                  <a:prstClr val="black"/>
                </a:solidFill>
                <a:cs typeface="Arial" panose="020B0604020202020204" pitchFamily="34" charset="0"/>
              </a:rPr>
              <a:t>"If you hold to my teaching, you are really my disciples." ... </a:t>
            </a:r>
            <a:r>
              <a:rPr lang="en-US" sz="2600" b="1" baseline="30000" dirty="0">
                <a:solidFill>
                  <a:prstClr val="black"/>
                </a:solidFill>
                <a:cs typeface="Arial" panose="020B0604020202020204" pitchFamily="34" charset="0"/>
              </a:rPr>
              <a:t>47</a:t>
            </a:r>
            <a:r>
              <a:rPr lang="en-US" sz="2600" b="1" dirty="0">
                <a:solidFill>
                  <a:prstClr val="black"/>
                </a:solidFill>
                <a:cs typeface="Arial" panose="020B0604020202020204" pitchFamily="34" charset="0"/>
              </a:rPr>
              <a:t>He who belongs to God hears what God says.“</a:t>
            </a:r>
          </a:p>
          <a:p>
            <a:pPr marL="252000" lvl="0" indent="-252000" algn="l">
              <a:buFont typeface="Wingdings" panose="05000000000000000000" pitchFamily="2" charset="2"/>
              <a:buChar char="§"/>
              <a:defRPr/>
            </a:pPr>
            <a:r>
              <a:rPr lang="en-US" sz="3000" b="1" dirty="0">
                <a:solidFill>
                  <a:prstClr val="black"/>
                </a:solidFill>
              </a:rPr>
              <a:t>Forbidding the preaching &amp; teaching of unbiblical theology and ethics</a:t>
            </a:r>
            <a:endParaRPr lang="en-US" sz="32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Three Marks of the True Church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65615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0B3BF6B1-789C-455D-9FC3-ACBAF68328D1}"/>
</file>

<file path=customXml/itemProps2.xml><?xml version="1.0" encoding="utf-8"?>
<ds:datastoreItem xmlns:ds="http://schemas.openxmlformats.org/officeDocument/2006/customXml" ds:itemID="{594705FE-1E0C-4BB2-902B-CC9C9AEE5F49}"/>
</file>

<file path=customXml/itemProps3.xml><?xml version="1.0" encoding="utf-8"?>
<ds:datastoreItem xmlns:ds="http://schemas.openxmlformats.org/officeDocument/2006/customXml" ds:itemID="{4ADEC2B0-0A98-4347-A0AB-51896D094FEF}"/>
</file>

<file path=docProps/app.xml><?xml version="1.0" encoding="utf-8"?>
<Properties xmlns="http://schemas.openxmlformats.org/officeDocument/2006/extended-properties" xmlns:vt="http://schemas.openxmlformats.org/officeDocument/2006/docPropsVTypes">
  <Template/>
  <TotalTime>169709</TotalTime>
  <Words>1782</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778</cp:revision>
  <cp:lastPrinted>2022-05-02T21:06:16Z</cp:lastPrinted>
  <dcterms:created xsi:type="dcterms:W3CDTF">2021-03-25T16:08:16Z</dcterms:created>
  <dcterms:modified xsi:type="dcterms:W3CDTF">2022-11-05T22:24:56Z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