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95" r:id="rId3"/>
    <p:sldId id="305" r:id="rId4"/>
    <p:sldId id="306" r:id="rId5"/>
    <p:sldId id="307" r:id="rId6"/>
    <p:sldId id="308" r:id="rId7"/>
    <p:sldId id="310" r:id="rId8"/>
    <p:sldId id="311" r:id="rId9"/>
    <p:sldId id="313" r:id="rId10"/>
    <p:sldId id="314" r:id="rId11"/>
    <p:sldId id="312" r:id="rId12"/>
    <p:sldId id="315" r:id="rId13"/>
    <p:sldId id="316" r:id="rId14"/>
    <p:sldId id="262"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as" initials="g" lastIdx="1" clrIdx="0">
    <p:extLst>
      <p:ext uri="{19B8F6BF-5375-455C-9EA6-DF929625EA0E}">
        <p15:presenceInfo xmlns:p15="http://schemas.microsoft.com/office/powerpoint/2012/main" userId="ghaas" providerId="None"/>
      </p:ext>
    </p:extLst>
  </p:cmAuthor>
  <p:cmAuthor id="2" name="Gene Haas" initials="GH" lastIdx="7" clrIdx="1">
    <p:extLst>
      <p:ext uri="{19B8F6BF-5375-455C-9EA6-DF929625EA0E}">
        <p15:presenceInfo xmlns:p15="http://schemas.microsoft.com/office/powerpoint/2012/main" userId="Gene Ha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5503" autoAdjust="0"/>
  </p:normalViewPr>
  <p:slideViewPr>
    <p:cSldViewPr snapToGrid="0">
      <p:cViewPr varScale="1">
        <p:scale>
          <a:sx n="87" d="100"/>
          <a:sy n="87" d="100"/>
        </p:scale>
        <p:origin x="307" y="53"/>
      </p:cViewPr>
      <p:guideLst/>
    </p:cSldViewPr>
  </p:slideViewPr>
  <p:outlineViewPr>
    <p:cViewPr>
      <p:scale>
        <a:sx n="33" d="100"/>
        <a:sy n="33" d="100"/>
      </p:scale>
      <p:origin x="0" y="-1285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0BED-D5FF-4665-B549-4F6DA28887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B7D31C-116B-43D8-8E23-5EAB53D92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E8F3BD6-7CBE-4AB7-B7CB-ADFEF0EA79ED}"/>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5" name="Footer Placeholder 4">
            <a:extLst>
              <a:ext uri="{FF2B5EF4-FFF2-40B4-BE49-F238E27FC236}">
                <a16:creationId xmlns:a16="http://schemas.microsoft.com/office/drawing/2014/main" id="{30EF1770-46BC-4F37-89E4-8D295C924E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B30910-6F55-4246-B179-78DFF783A0C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414023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D840-2A2B-4B0B-8EFB-8EA50D1314A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07C907-34D1-4B78-BD56-51D6A14318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B1FA350-2DD6-4B29-96D3-993C04BD3298}"/>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5" name="Footer Placeholder 4">
            <a:extLst>
              <a:ext uri="{FF2B5EF4-FFF2-40B4-BE49-F238E27FC236}">
                <a16:creationId xmlns:a16="http://schemas.microsoft.com/office/drawing/2014/main" id="{CB649BDD-644F-4DD6-9346-1174BBE02E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B95955-03F7-4ECF-9280-02DB82141810}"/>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0866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BAECF-56DD-4290-8A1E-29C791344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6C03DB1-7C66-461D-9749-ABEFBF8B1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C103C-035A-4B26-8E8F-658DB0670DEF}"/>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5" name="Footer Placeholder 4">
            <a:extLst>
              <a:ext uri="{FF2B5EF4-FFF2-40B4-BE49-F238E27FC236}">
                <a16:creationId xmlns:a16="http://schemas.microsoft.com/office/drawing/2014/main" id="{5BC910D2-F0C2-4781-8DA4-ADD22CFA9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4411A2-E76E-4827-9CE5-6441954D23C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56072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B0A9B-2FA8-49D0-98AF-28979D17D5B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CBDCCA-00CE-4198-82A4-E20630BC7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4C578C-FE08-4426-B4D6-EBCC94325F3E}"/>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5" name="Footer Placeholder 4">
            <a:extLst>
              <a:ext uri="{FF2B5EF4-FFF2-40B4-BE49-F238E27FC236}">
                <a16:creationId xmlns:a16="http://schemas.microsoft.com/office/drawing/2014/main" id="{5B5713CE-875D-4531-9EAF-3E52F3FDED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2CD555-07B0-4342-8DB2-DC5CD5C7522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4800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D76E8-40D5-43C6-AA2D-5E899990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CB20CD-742A-4B9A-AAF2-915272D5B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4C4901-13E1-4DCB-943A-D375243C447D}"/>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5" name="Footer Placeholder 4">
            <a:extLst>
              <a:ext uri="{FF2B5EF4-FFF2-40B4-BE49-F238E27FC236}">
                <a16:creationId xmlns:a16="http://schemas.microsoft.com/office/drawing/2014/main" id="{473DA35E-448D-4604-A1A8-08709A927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A6A250-01A4-47FC-8452-CBA22FC6DEA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0586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2331-5BD4-4937-82B2-C9DB06D553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22AF1F-098F-4419-87E0-27FE08F96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5133CC9-9F2A-4576-9915-37A2EE143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D5BD543-DB06-4DE6-8371-5FA7B68333A3}"/>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6" name="Footer Placeholder 5">
            <a:extLst>
              <a:ext uri="{FF2B5EF4-FFF2-40B4-BE49-F238E27FC236}">
                <a16:creationId xmlns:a16="http://schemas.microsoft.com/office/drawing/2014/main" id="{0B7B483D-B7DE-4E4A-9A49-83F37D765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86927F-B076-4D65-B87B-E41150C472F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815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B166-144D-4E86-8527-91ECAA40386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63A39A-AE36-4FF7-85B0-BED2C65E9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DEDC9-3F49-4803-96C3-9115B6007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8258E7-ADD4-4943-BCEB-578E8DA7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E9D2F-69F2-4C97-989D-18C0C00A3E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9F20F62-6CA5-4A2B-B1C4-60401F3F203F}"/>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8" name="Footer Placeholder 7">
            <a:extLst>
              <a:ext uri="{FF2B5EF4-FFF2-40B4-BE49-F238E27FC236}">
                <a16:creationId xmlns:a16="http://schemas.microsoft.com/office/drawing/2014/main" id="{9B138049-4D1E-4EFF-852A-A5B4F6B2D7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08016C-4207-4721-B25D-3D7278E8272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3744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B3464-4BBE-4286-BBC4-211D4F9701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5E9D05-3C1D-4D09-8E47-CA34FF08F796}"/>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4" name="Footer Placeholder 3">
            <a:extLst>
              <a:ext uri="{FF2B5EF4-FFF2-40B4-BE49-F238E27FC236}">
                <a16:creationId xmlns:a16="http://schemas.microsoft.com/office/drawing/2014/main" id="{CCBDE331-B0D8-4072-BCBD-362460591F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A0BEAB-993C-4001-95FE-9A1AECB2CBA7}"/>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1352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B9CAB-6938-4A29-8378-E9A158353ECC}"/>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3" name="Footer Placeholder 2">
            <a:extLst>
              <a:ext uri="{FF2B5EF4-FFF2-40B4-BE49-F238E27FC236}">
                <a16:creationId xmlns:a16="http://schemas.microsoft.com/office/drawing/2014/main" id="{16FBC87F-14A5-4CD9-A83F-D83FFA9D3F9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5C2600-B7A9-44B0-9401-8C5074E0D21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8228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5D50-3776-46BA-9462-7B3BD08D1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4BC8EF2-3301-4F0F-9612-059080568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C95F43-AFF2-4C37-BE8C-0B6CE300A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B681-1EB6-4B55-9ABB-83DC7759590E}"/>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6" name="Footer Placeholder 5">
            <a:extLst>
              <a:ext uri="{FF2B5EF4-FFF2-40B4-BE49-F238E27FC236}">
                <a16:creationId xmlns:a16="http://schemas.microsoft.com/office/drawing/2014/main" id="{E7E3AF52-B54C-4FA8-90AA-9583B09161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F12A92-EAF5-431F-902F-2FBBD5536611}"/>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39558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34B-1605-4F08-8B28-F9582DDF4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DD8CC4B-13ED-4760-8C8F-58641B593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99E70A4-CF48-4BA3-BAB2-59FFC167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94435-DBAE-4F81-B492-4A34AA5C24B4}"/>
              </a:ext>
            </a:extLst>
          </p:cNvPr>
          <p:cNvSpPr>
            <a:spLocks noGrp="1"/>
          </p:cNvSpPr>
          <p:nvPr>
            <p:ph type="dt" sz="half" idx="10"/>
          </p:nvPr>
        </p:nvSpPr>
        <p:spPr/>
        <p:txBody>
          <a:bodyPr/>
          <a:lstStyle/>
          <a:p>
            <a:fld id="{3D0CFCA5-AD13-4B6D-8FAA-5E3CC57D32DE}" type="datetimeFigureOut">
              <a:rPr lang="en-US" smtClean="0"/>
              <a:t>11/7/2022</a:t>
            </a:fld>
            <a:endParaRPr lang="en-US" dirty="0"/>
          </a:p>
        </p:txBody>
      </p:sp>
      <p:sp>
        <p:nvSpPr>
          <p:cNvPr id="6" name="Footer Placeholder 5">
            <a:extLst>
              <a:ext uri="{FF2B5EF4-FFF2-40B4-BE49-F238E27FC236}">
                <a16:creationId xmlns:a16="http://schemas.microsoft.com/office/drawing/2014/main" id="{73D921C4-70F2-44D3-8FAF-C33F90F72D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3A7C4-5563-45DD-9BBC-2E21702CE10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203948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1ED30-D668-46D3-80DA-90C6832CE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EB3910-9AE9-4D9B-8FB5-FA39AB0D1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184E14-41D2-4356-8BF4-9C9DACF85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CFCA5-AD13-4B6D-8FAA-5E3CC57D32DE}" type="datetimeFigureOut">
              <a:rPr lang="en-US" smtClean="0"/>
              <a:t>11/7/2022</a:t>
            </a:fld>
            <a:endParaRPr lang="en-US" dirty="0"/>
          </a:p>
        </p:txBody>
      </p:sp>
      <p:sp>
        <p:nvSpPr>
          <p:cNvPr id="5" name="Footer Placeholder 4">
            <a:extLst>
              <a:ext uri="{FF2B5EF4-FFF2-40B4-BE49-F238E27FC236}">
                <a16:creationId xmlns:a16="http://schemas.microsoft.com/office/drawing/2014/main" id="{F2C57952-342F-4D46-B2A7-93CA45511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BFA837-34E7-4C05-A0FD-71098D23F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E1D0D-568C-4162-91F5-B5EAB1E47434}" type="slidenum">
              <a:rPr lang="en-US" smtClean="0"/>
              <a:t>‹#›</a:t>
            </a:fld>
            <a:endParaRPr lang="en-US" dirty="0"/>
          </a:p>
        </p:txBody>
      </p:sp>
    </p:spTree>
    <p:extLst>
      <p:ext uri="{BB962C8B-B14F-4D97-AF65-F5344CB8AC3E}">
        <p14:creationId xmlns:p14="http://schemas.microsoft.com/office/powerpoint/2010/main" val="50655645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09562" y="4618157"/>
            <a:ext cx="11572875" cy="1572485"/>
          </a:xfrm>
        </p:spPr>
        <p:txBody>
          <a:bodyPr>
            <a:noAutofit/>
          </a:bodyPr>
          <a:lstStyle/>
          <a:p>
            <a:r>
              <a:rPr lang="en-US" sz="6000" b="1" dirty="0"/>
              <a:t>29. The Means of Grace – Pt 1</a:t>
            </a:r>
          </a:p>
          <a:p>
            <a:r>
              <a:rPr lang="en-US" sz="6000" b="1" dirty="0"/>
              <a:t>The Word of God &amp; The Sacraments</a:t>
            </a:r>
          </a:p>
        </p:txBody>
      </p:sp>
      <p:pic>
        <p:nvPicPr>
          <p:cNvPr id="4" name="Grafik 3">
            <a:extLst>
              <a:ext uri="{FF2B5EF4-FFF2-40B4-BE49-F238E27FC236}">
                <a16:creationId xmlns:a16="http://schemas.microsoft.com/office/drawing/2014/main" id="{3F1D5D21-1130-4442-B590-091590444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92" y="667358"/>
            <a:ext cx="4048398" cy="3765010"/>
          </a:xfrm>
          <a:prstGeom prst="rect">
            <a:avLst/>
          </a:prstGeom>
        </p:spPr>
      </p:pic>
    </p:spTree>
    <p:extLst>
      <p:ext uri="{BB962C8B-B14F-4D97-AF65-F5344CB8AC3E}">
        <p14:creationId xmlns:p14="http://schemas.microsoft.com/office/powerpoint/2010/main" val="240364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4"/>
            <a:ext cx="11862766" cy="5188640"/>
          </a:xfrm>
        </p:spPr>
        <p:txBody>
          <a:bodyPr>
            <a:normAutofit fontScale="92500" lnSpcReduction="10000"/>
          </a:bodyPr>
          <a:lstStyle/>
          <a:p>
            <a:pPr lvl="0" algn="l">
              <a:defRPr/>
            </a:pPr>
            <a:r>
              <a:rPr lang="en-US" sz="3600" b="1" dirty="0">
                <a:solidFill>
                  <a:prstClr val="black"/>
                </a:solidFill>
              </a:rPr>
              <a:t>Directly instituted and commanded by Christ:</a:t>
            </a:r>
          </a:p>
          <a:p>
            <a:pPr marL="252000" lvl="0" indent="-252000" algn="l">
              <a:buFont typeface="Wingdings" panose="05000000000000000000" pitchFamily="2" charset="2"/>
              <a:buChar char="§"/>
              <a:defRPr/>
            </a:pPr>
            <a:r>
              <a:rPr lang="en-US" sz="2800" b="1" u="sng" dirty="0">
                <a:solidFill>
                  <a:prstClr val="black"/>
                </a:solidFill>
              </a:rPr>
              <a:t>Luke 22 </a:t>
            </a:r>
            <a:r>
              <a:rPr lang="en-US" sz="2800" b="1" dirty="0">
                <a:solidFill>
                  <a:prstClr val="black"/>
                </a:solidFill>
              </a:rPr>
              <a:t>- </a:t>
            </a:r>
            <a:r>
              <a:rPr lang="en-US" sz="2800" b="1" baseline="30000" dirty="0">
                <a:solidFill>
                  <a:prstClr val="black"/>
                </a:solidFill>
              </a:rPr>
              <a:t>19</a:t>
            </a:r>
            <a:r>
              <a:rPr lang="en-US" sz="2800" b="1" dirty="0">
                <a:solidFill>
                  <a:prstClr val="black"/>
                </a:solidFill>
              </a:rPr>
              <a:t>And he took bread, gave thanks and broke it, and gave it to them, saying, "This is my body given for you; do this in remembrance of me." </a:t>
            </a:r>
            <a:r>
              <a:rPr lang="en-US" sz="2800" b="1" baseline="30000" dirty="0">
                <a:solidFill>
                  <a:prstClr val="black"/>
                </a:solidFill>
              </a:rPr>
              <a:t>20</a:t>
            </a:r>
            <a:r>
              <a:rPr lang="en-US" sz="2800" b="1" dirty="0">
                <a:solidFill>
                  <a:prstClr val="black"/>
                </a:solidFill>
              </a:rPr>
              <a:t>In the same way, after the supper he took the cup, saying, "This cup is the new covenant in my blood, which is poured out for you.”</a:t>
            </a:r>
          </a:p>
          <a:p>
            <a:pPr lvl="0" algn="l">
              <a:defRPr/>
            </a:pPr>
            <a:r>
              <a:rPr lang="en-US" sz="3600" b="1" dirty="0">
                <a:solidFill>
                  <a:prstClr val="black"/>
                </a:solidFill>
              </a:rPr>
              <a:t>The Lord’s Supper is a sign and seal of:</a:t>
            </a:r>
          </a:p>
          <a:p>
            <a:pPr marL="252000" lvl="0" indent="-252000" algn="l">
              <a:buFont typeface="Wingdings" panose="05000000000000000000" pitchFamily="2" charset="2"/>
              <a:buChar char="§"/>
              <a:defRPr/>
            </a:pPr>
            <a:r>
              <a:rPr lang="en-US" sz="3200" b="1" dirty="0">
                <a:solidFill>
                  <a:prstClr val="black"/>
                </a:solidFill>
              </a:rPr>
              <a:t>Christ’s sacrificial death and its benefits for believers (Matt 26:26-28)</a:t>
            </a:r>
          </a:p>
          <a:p>
            <a:pPr marL="252000" lvl="0" indent="-252000" algn="l">
              <a:buFont typeface="Wingdings" panose="05000000000000000000" pitchFamily="2" charset="2"/>
              <a:buChar char="§"/>
              <a:defRPr/>
            </a:pPr>
            <a:r>
              <a:rPr lang="en-US" sz="3200" b="1" dirty="0">
                <a:solidFill>
                  <a:prstClr val="black"/>
                </a:solidFill>
              </a:rPr>
              <a:t>Our feeding on Christ by the power of the Spirit (I Cor 10:16)</a:t>
            </a:r>
          </a:p>
          <a:p>
            <a:pPr marL="252000" lvl="0" indent="-252000" algn="l">
              <a:buFont typeface="Wingdings" panose="05000000000000000000" pitchFamily="2" charset="2"/>
              <a:buChar char="§"/>
              <a:defRPr/>
            </a:pPr>
            <a:r>
              <a:rPr lang="en-US" sz="3200" b="1" dirty="0">
                <a:solidFill>
                  <a:prstClr val="black"/>
                </a:solidFill>
              </a:rPr>
              <a:t>Our union with other believers in Christ’s body (1 Cor. 10:17)</a:t>
            </a:r>
            <a:endParaRPr lang="en-US" sz="3600" b="1" dirty="0">
              <a:solidFill>
                <a:prstClr val="black"/>
              </a:solidFill>
            </a:endParaRPr>
          </a:p>
          <a:p>
            <a:pPr lvl="0" algn="l">
              <a:defRPr/>
            </a:pPr>
            <a:r>
              <a:rPr lang="en-US" sz="3600" b="1" dirty="0">
                <a:solidFill>
                  <a:prstClr val="black"/>
                </a:solidFill>
              </a:rPr>
              <a:t>Creational sign is bread and wine</a:t>
            </a:r>
          </a:p>
          <a:p>
            <a:pPr marL="252000" lvl="0" indent="-252000" algn="l">
              <a:buFont typeface="Wingdings" panose="05000000000000000000" pitchFamily="2" charset="2"/>
              <a:buChar char="§"/>
              <a:defRPr/>
            </a:pPr>
            <a:r>
              <a:rPr lang="en-US" sz="3200" b="1" dirty="0">
                <a:solidFill>
                  <a:prstClr val="black"/>
                </a:solidFill>
              </a:rPr>
              <a:t>Consecrated by the words of institution (1 Cor 11:23-26)</a:t>
            </a:r>
            <a:endParaRPr lang="en-US" sz="28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endParaRPr lang="en-US" sz="28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Lord’s Supper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94019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07731" y="1231210"/>
            <a:ext cx="11499956" cy="5188640"/>
          </a:xfrm>
        </p:spPr>
        <p:txBody>
          <a:bodyPr>
            <a:normAutofit/>
          </a:bodyPr>
          <a:lstStyle/>
          <a:p>
            <a:pPr lvl="0" algn="l">
              <a:defRPr/>
            </a:pPr>
            <a:r>
              <a:rPr lang="en-US" sz="3600" b="1" dirty="0">
                <a:solidFill>
                  <a:prstClr val="black"/>
                </a:solidFill>
              </a:rPr>
              <a:t>All Christian traditions affirm that Christians feed on Christ </a:t>
            </a:r>
          </a:p>
          <a:p>
            <a:pPr lvl="0" algn="l">
              <a:defRPr/>
            </a:pPr>
            <a:r>
              <a:rPr lang="en-US" sz="3600" b="1" dirty="0">
                <a:solidFill>
                  <a:prstClr val="black"/>
                </a:solidFill>
              </a:rPr>
              <a:t>Different views of Christ’s presence:</a:t>
            </a:r>
          </a:p>
          <a:p>
            <a:pPr marL="252000" lvl="0" indent="-252000" algn="l">
              <a:buFont typeface="Wingdings" panose="05000000000000000000" pitchFamily="2" charset="2"/>
              <a:buChar char="§"/>
              <a:defRPr/>
            </a:pPr>
            <a:r>
              <a:rPr lang="en-US" sz="3200" b="1" dirty="0">
                <a:solidFill>
                  <a:prstClr val="black"/>
                </a:solidFill>
              </a:rPr>
              <a:t>Roman Catholic, Eastern Orthodox, Lutheran: Christ’s body and blood are present in the bread and wine</a:t>
            </a:r>
          </a:p>
          <a:p>
            <a:pPr marL="252000" lvl="0" indent="-252000" algn="l">
              <a:buFont typeface="Wingdings" panose="05000000000000000000" pitchFamily="2" charset="2"/>
              <a:buChar char="§"/>
              <a:defRPr/>
            </a:pPr>
            <a:r>
              <a:rPr lang="en-US" sz="3200" b="1" dirty="0">
                <a:solidFill>
                  <a:prstClr val="black"/>
                </a:solidFill>
              </a:rPr>
              <a:t>(Ana)Baptist/Evangelical: Christ’s body and blood are not present</a:t>
            </a:r>
          </a:p>
          <a:p>
            <a:pPr marL="288000" lvl="0" indent="-180000" algn="l">
              <a:lnSpc>
                <a:spcPts val="2500"/>
              </a:lnSpc>
              <a:spcBef>
                <a:spcPts val="400"/>
              </a:spcBef>
              <a:buClr>
                <a:prstClr val="black"/>
              </a:buClr>
              <a:buSzPct val="68000"/>
              <a:buFont typeface="Arial" panose="020B0604020202020204" pitchFamily="34" charset="0"/>
              <a:buChar char="•"/>
            </a:pPr>
            <a:r>
              <a:rPr lang="en-US" sz="2800" b="1" dirty="0">
                <a:solidFill>
                  <a:prstClr val="black"/>
                </a:solidFill>
              </a:rPr>
              <a:t>A memorial of Christ’s sacrifice, &amp; a testimony of our faith in his death</a:t>
            </a:r>
          </a:p>
          <a:p>
            <a:pPr marL="252000" lvl="0" indent="-252000" algn="l">
              <a:buFont typeface="Wingdings" panose="05000000000000000000" pitchFamily="2" charset="2"/>
              <a:buChar char="§"/>
              <a:defRPr/>
            </a:pPr>
            <a:r>
              <a:rPr lang="en-US" sz="3200" b="1" dirty="0">
                <a:solidFill>
                  <a:prstClr val="black"/>
                </a:solidFill>
              </a:rPr>
              <a:t>Reformed: Christ’s body and blood are not physically present, but</a:t>
            </a:r>
            <a:endParaRPr lang="en-US" sz="3600" b="1" dirty="0">
              <a:solidFill>
                <a:prstClr val="black"/>
              </a:solidFill>
            </a:endParaRPr>
          </a:p>
          <a:p>
            <a:pPr marL="288000" lvl="0" indent="-180000" algn="l">
              <a:lnSpc>
                <a:spcPts val="2500"/>
              </a:lnSpc>
              <a:spcBef>
                <a:spcPts val="400"/>
              </a:spcBef>
              <a:buClr>
                <a:prstClr val="black"/>
              </a:buClr>
              <a:buSzPct val="68000"/>
              <a:buFont typeface="Arial" panose="020B0604020202020204" pitchFamily="34" charset="0"/>
              <a:buChar char="•"/>
            </a:pPr>
            <a:r>
              <a:rPr lang="en-US" sz="2800" b="1" dirty="0">
                <a:solidFill>
                  <a:prstClr val="black"/>
                </a:solidFill>
              </a:rPr>
              <a:t>Believers spiritually feed on Christ </a:t>
            </a:r>
          </a:p>
          <a:p>
            <a:pPr marL="288000" lvl="0" indent="-180000" algn="l">
              <a:lnSpc>
                <a:spcPts val="2500"/>
              </a:lnSpc>
              <a:spcBef>
                <a:spcPts val="400"/>
              </a:spcBef>
              <a:buClr>
                <a:prstClr val="black"/>
              </a:buClr>
              <a:buSzPct val="68000"/>
              <a:buFont typeface="Arial" panose="020B0604020202020204" pitchFamily="34" charset="0"/>
              <a:buChar char="•"/>
            </a:pPr>
            <a:r>
              <a:rPr lang="en-US" sz="2800" b="1" dirty="0">
                <a:solidFill>
                  <a:prstClr val="black"/>
                </a:solidFill>
              </a:rPr>
              <a:t>By faith, through the mysterious and powerful work of the Spirit</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Lord’s Supper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7559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07731" y="1231210"/>
            <a:ext cx="11499956" cy="5188640"/>
          </a:xfrm>
        </p:spPr>
        <p:txBody>
          <a:bodyPr>
            <a:normAutofit fontScale="92500" lnSpcReduction="10000"/>
          </a:bodyPr>
          <a:lstStyle/>
          <a:p>
            <a:pPr lvl="0" algn="l">
              <a:defRPr/>
            </a:pPr>
            <a:r>
              <a:rPr lang="en-US" sz="3600" b="1" dirty="0">
                <a:solidFill>
                  <a:prstClr val="black"/>
                </a:solidFill>
              </a:rPr>
              <a:t>Non-Christians should not partake of the elements</a:t>
            </a:r>
          </a:p>
          <a:p>
            <a:pPr marL="252000" lvl="0" indent="-252000" algn="l">
              <a:buFont typeface="Wingdings" panose="05000000000000000000" pitchFamily="2" charset="2"/>
              <a:buChar char="§"/>
              <a:defRPr/>
            </a:pPr>
            <a:r>
              <a:rPr lang="en-US" sz="3200" b="1" dirty="0">
                <a:solidFill>
                  <a:prstClr val="black"/>
                </a:solidFill>
              </a:rPr>
              <a:t>Doing so means sinning against Christ’s body &amp; blood </a:t>
            </a:r>
            <a:r>
              <a:rPr lang="en-US" sz="3100" b="1" dirty="0">
                <a:solidFill>
                  <a:prstClr val="black"/>
                </a:solidFill>
              </a:rPr>
              <a:t>(1Cor 11:27)</a:t>
            </a:r>
          </a:p>
          <a:p>
            <a:pPr marL="252000" lvl="0" indent="-252000" algn="l">
              <a:buFont typeface="Wingdings" panose="05000000000000000000" pitchFamily="2" charset="2"/>
              <a:buChar char="§"/>
              <a:defRPr/>
            </a:pPr>
            <a:r>
              <a:rPr lang="en-US" sz="3200" b="1" dirty="0">
                <a:solidFill>
                  <a:prstClr val="black"/>
                </a:solidFill>
              </a:rPr>
              <a:t>They would eat and drink judgment on themselves </a:t>
            </a:r>
            <a:r>
              <a:rPr lang="en-US" sz="3100" b="1" dirty="0">
                <a:solidFill>
                  <a:prstClr val="black"/>
                </a:solidFill>
              </a:rPr>
              <a:t>(1 Cor 11:29)</a:t>
            </a:r>
          </a:p>
          <a:p>
            <a:pPr lvl="0" algn="l">
              <a:defRPr/>
            </a:pPr>
            <a:r>
              <a:rPr lang="en-US" sz="3600" b="1" dirty="0">
                <a:solidFill>
                  <a:prstClr val="black"/>
                </a:solidFill>
              </a:rPr>
              <a:t>Christians partake “unworthily” when they:</a:t>
            </a:r>
            <a:endParaRPr lang="en-US" sz="32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Have serious unconfessed sin, and/or are in conflict with others</a:t>
            </a:r>
            <a:endParaRPr lang="en-US" sz="3600" b="1" dirty="0">
              <a:solidFill>
                <a:prstClr val="black"/>
              </a:solidFill>
            </a:endParaRPr>
          </a:p>
          <a:p>
            <a:pPr lvl="0" algn="l">
              <a:defRPr/>
            </a:pPr>
            <a:r>
              <a:rPr lang="en-US" sz="3600" b="1" dirty="0">
                <a:solidFill>
                  <a:prstClr val="black"/>
                </a:solidFill>
              </a:rPr>
              <a:t>Christians partake “worthily” when they:</a:t>
            </a:r>
          </a:p>
          <a:p>
            <a:pPr marL="252000" lvl="0" indent="-252000" algn="l">
              <a:buFont typeface="Wingdings" panose="05000000000000000000" pitchFamily="2" charset="2"/>
              <a:buChar char="§"/>
              <a:defRPr/>
            </a:pPr>
            <a:r>
              <a:rPr lang="en-US" sz="3200" b="1" dirty="0">
                <a:solidFill>
                  <a:prstClr val="black"/>
                </a:solidFill>
              </a:rPr>
              <a:t>Acknowledge their unworthiness in themselves to feed on Christ</a:t>
            </a:r>
          </a:p>
          <a:p>
            <a:pPr marL="252000" lvl="0" indent="-252000" algn="l">
              <a:buFont typeface="Wingdings" panose="05000000000000000000" pitchFamily="2" charset="2"/>
              <a:buChar char="§"/>
              <a:defRPr/>
            </a:pPr>
            <a:r>
              <a:rPr lang="en-US" sz="3200" b="1" dirty="0">
                <a:solidFill>
                  <a:prstClr val="black"/>
                </a:solidFill>
              </a:rPr>
              <a:t>Have faith in Christ alone for receiving the grace of the sacrament</a:t>
            </a:r>
          </a:p>
          <a:p>
            <a:pPr marL="252000" lvl="0" indent="-252000" algn="l">
              <a:buFont typeface="Wingdings" panose="05000000000000000000" pitchFamily="2" charset="2"/>
              <a:buChar char="§"/>
              <a:defRPr/>
            </a:pPr>
            <a:r>
              <a:rPr lang="en-US" sz="3200" b="1" dirty="0">
                <a:solidFill>
                  <a:prstClr val="black"/>
                </a:solidFill>
              </a:rPr>
              <a:t>Profess their need for spiritual nourishment in Christ to live by faith &amp; obedience, as witnesses to him, and in harmony with fellow believers</a:t>
            </a:r>
            <a:endParaRPr lang="en-US" sz="36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Lord’s Supper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840895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46022" y="834331"/>
            <a:ext cx="11499956" cy="5743819"/>
          </a:xfrm>
        </p:spPr>
        <p:txBody>
          <a:bodyPr>
            <a:noAutofit/>
          </a:bodyPr>
          <a:lstStyle/>
          <a:p>
            <a:pPr lvl="0" algn="l">
              <a:defRPr/>
            </a:pPr>
            <a:r>
              <a:rPr lang="en-US" sz="3300" b="1" dirty="0">
                <a:solidFill>
                  <a:prstClr val="black"/>
                </a:solidFill>
              </a:rPr>
              <a:t>“Jesus gave himself in our place. and for our sake, and the supper was designed to keep this glorious fact before our eyes. It is because the supper serves as a seal of the benefits and treasures of redemption that Paul refers to the wine as ‘the cup of salvation’ (1 Cor. 10:16).” – Chad van Dixhoorn</a:t>
            </a:r>
          </a:p>
          <a:p>
            <a:pPr lvl="0" algn="l">
              <a:defRPr/>
            </a:pPr>
            <a:r>
              <a:rPr lang="en-US" sz="3300" b="1" dirty="0">
                <a:solidFill>
                  <a:prstClr val="black"/>
                </a:solidFill>
              </a:rPr>
              <a:t>“Every [Lord’s] Supper, administered according to his institution, is a Supper of the Lord, by example and by precept. It is a meal of remembrance of him (1 Cor. 11:24), a proclamation of his death (11:26), a participation in his body and blood (10:16, 21; 11:27). In the Lord’s Supper Christ comes together with his church, and the church comes together with Christ, thereby testifying to their spiritual communion (Rev. 3:20).” – H. Bavinck</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0"/>
            <a:ext cx="11781182" cy="830997"/>
          </a:xfrm>
          <a:prstGeom prst="rect">
            <a:avLst/>
          </a:prstGeom>
          <a:noFill/>
        </p:spPr>
        <p:txBody>
          <a:bodyPr wrap="square" rtlCol="0">
            <a:spAutoFit/>
          </a:bodyPr>
          <a:lstStyle/>
          <a:p>
            <a:pPr algn="ctr"/>
            <a:r>
              <a:rPr lang="en-US" sz="4800" b="1" u="sng" dirty="0"/>
              <a:t>The Lord’s Supper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06153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417983" y="5459896"/>
            <a:ext cx="9250017" cy="755374"/>
          </a:xfrm>
        </p:spPr>
        <p:txBody>
          <a:bodyPr>
            <a:normAutofit/>
          </a:bodyPr>
          <a:lstStyle/>
          <a:p>
            <a:r>
              <a:rPr lang="en-US" sz="4800" b="1" dirty="0"/>
              <a:t>Thank you!</a:t>
            </a:r>
          </a:p>
        </p:txBody>
      </p:sp>
      <p:pic>
        <p:nvPicPr>
          <p:cNvPr id="6" name="Grafik 5">
            <a:extLst>
              <a:ext uri="{FF2B5EF4-FFF2-40B4-BE49-F238E27FC236}">
                <a16:creationId xmlns:a16="http://schemas.microsoft.com/office/drawing/2014/main" id="{CCBC11DC-64BE-0A4E-991D-02A23A0C5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743" y="1239078"/>
            <a:ext cx="4424517" cy="4114800"/>
          </a:xfrm>
          <a:prstGeom prst="rect">
            <a:avLst/>
          </a:prstGeom>
        </p:spPr>
      </p:pic>
    </p:spTree>
    <p:extLst>
      <p:ext uri="{BB962C8B-B14F-4D97-AF65-F5344CB8AC3E}">
        <p14:creationId xmlns:p14="http://schemas.microsoft.com/office/powerpoint/2010/main" val="21334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3600" b="1" dirty="0"/>
              <a:t>“The </a:t>
            </a:r>
            <a:r>
              <a:rPr lang="en-US" sz="3600" b="1" dirty="0">
                <a:solidFill>
                  <a:prstClr val="black"/>
                </a:solidFill>
              </a:rPr>
              <a:t>means of grace are creaturely media though which the Spirit delivers Christ and all his benefits [to believers].” – Michael Horton</a:t>
            </a:r>
          </a:p>
          <a:p>
            <a:pPr marL="252000" lvl="0" indent="-252000" algn="l">
              <a:buFont typeface="Wingdings" panose="05000000000000000000" pitchFamily="2" charset="2"/>
              <a:buChar char="§"/>
              <a:defRPr/>
            </a:pPr>
            <a:r>
              <a:rPr lang="en-US" sz="3200" b="1" dirty="0">
                <a:solidFill>
                  <a:prstClr val="black"/>
                </a:solidFill>
              </a:rPr>
              <a:t>These means occur in the communal life of the church</a:t>
            </a:r>
          </a:p>
          <a:p>
            <a:pPr lvl="0" algn="l">
              <a:defRPr/>
            </a:pPr>
            <a:r>
              <a:rPr lang="en-US" sz="3600" b="1" dirty="0">
                <a:solidFill>
                  <a:prstClr val="black"/>
                </a:solidFill>
              </a:rPr>
              <a:t>The Bible reveals these as:</a:t>
            </a:r>
          </a:p>
          <a:p>
            <a:pPr lvl="0" algn="l"/>
            <a:r>
              <a:rPr lang="en-US" sz="3600" b="1" dirty="0">
                <a:solidFill>
                  <a:prstClr val="black"/>
                </a:solidFill>
              </a:rPr>
              <a:t>(1) Proclamation of the Word of God</a:t>
            </a:r>
          </a:p>
          <a:p>
            <a:pPr lvl="0" algn="l"/>
            <a:r>
              <a:rPr lang="en-US" sz="3600" b="1" dirty="0">
                <a:solidFill>
                  <a:prstClr val="black"/>
                </a:solidFill>
              </a:rPr>
              <a:t>(2) The Sacraments</a:t>
            </a:r>
          </a:p>
          <a:p>
            <a:pPr lvl="0" algn="l"/>
            <a:r>
              <a:rPr lang="en-US" sz="3600" b="1" dirty="0">
                <a:solidFill>
                  <a:prstClr val="black"/>
                </a:solidFill>
              </a:rPr>
              <a:t>(3) Prayer</a:t>
            </a:r>
            <a:endParaRPr lang="en-US"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Introduction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004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lnSpcReduction="10000"/>
          </a:bodyPr>
          <a:lstStyle/>
          <a:p>
            <a:pPr lvl="0" algn="l">
              <a:defRPr/>
            </a:pPr>
            <a:r>
              <a:rPr lang="en-US" sz="3600" b="1" dirty="0">
                <a:solidFill>
                  <a:prstClr val="black"/>
                </a:solidFill>
              </a:rPr>
              <a:t>“God is always present in his powerful Word …The Word of God is never separate from God [the Father], from Christ, from the Holy Spirit.” –Herman Bavinck</a:t>
            </a:r>
            <a:endParaRPr lang="en-US" sz="3600" b="1" dirty="0"/>
          </a:p>
          <a:p>
            <a:pPr lvl="0" algn="l">
              <a:defRPr/>
            </a:pPr>
            <a:r>
              <a:rPr lang="en-US" sz="3600" b="1" dirty="0"/>
              <a:t>“God’s word carries the authority of God himself and cannot be detached from him.” – Robert Letham</a:t>
            </a:r>
            <a:endParaRPr lang="en-US" sz="36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The Bible is the inspired revelation of God to all people</a:t>
            </a:r>
          </a:p>
          <a:p>
            <a:pPr marL="252000" lvl="0" indent="-252000" algn="l">
              <a:buFont typeface="Wingdings" panose="05000000000000000000" pitchFamily="2" charset="2"/>
              <a:buChar char="§"/>
              <a:defRPr/>
            </a:pPr>
            <a:r>
              <a:rPr lang="en-US" sz="3200" b="1" dirty="0">
                <a:solidFill>
                  <a:prstClr val="black"/>
                </a:solidFill>
              </a:rPr>
              <a:t>Nothing must be added to God’s Word for him to work through it</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dirty="0">
                <a:solidFill>
                  <a:prstClr val="black"/>
                </a:solidFill>
              </a:rPr>
              <a:t>The opening of hearts and the renewal of minds is a separate work of the Spirit</a:t>
            </a:r>
          </a:p>
          <a:p>
            <a:pPr marL="252000" lvl="0" indent="-252000" algn="l">
              <a:buFont typeface="Wingdings" panose="05000000000000000000" pitchFamily="2" charset="2"/>
              <a:buChar char="§"/>
              <a:defRPr/>
            </a:pPr>
            <a:r>
              <a:rPr lang="en-US" sz="3200" b="1" dirty="0">
                <a:solidFill>
                  <a:prstClr val="black"/>
                </a:solidFill>
              </a:rPr>
              <a:t>Once they are converted, the Spirit always leads Christians to the written word of Christ as recorded by the prophets and apostles</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dirty="0"/>
              <a:t>1. </a:t>
            </a:r>
            <a:r>
              <a:rPr lang="en-US" sz="4800" b="1" u="sng" dirty="0"/>
              <a:t>Proclamation of the Word of God</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83629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2" y="1231210"/>
            <a:ext cx="11502887" cy="5188640"/>
          </a:xfrm>
        </p:spPr>
        <p:txBody>
          <a:bodyPr>
            <a:normAutofit/>
          </a:bodyPr>
          <a:lstStyle/>
          <a:p>
            <a:pPr lvl="0" algn="l">
              <a:defRPr/>
            </a:pPr>
            <a:r>
              <a:rPr lang="en-US" sz="3600" b="1" dirty="0">
                <a:solidFill>
                  <a:prstClr val="black"/>
                </a:solidFill>
              </a:rPr>
              <a:t>The </a:t>
            </a:r>
            <a:r>
              <a:rPr lang="en-US" sz="3600" b="1" i="1" dirty="0">
                <a:solidFill>
                  <a:prstClr val="black"/>
                </a:solidFill>
              </a:rPr>
              <a:t>reading</a:t>
            </a:r>
            <a:r>
              <a:rPr lang="en-US" sz="3600" b="1" dirty="0">
                <a:solidFill>
                  <a:prstClr val="black"/>
                </a:solidFill>
              </a:rPr>
              <a:t> &amp; </a:t>
            </a:r>
            <a:r>
              <a:rPr lang="en-US" sz="3600" b="1" i="1" dirty="0">
                <a:solidFill>
                  <a:prstClr val="black"/>
                </a:solidFill>
              </a:rPr>
              <a:t>preaching</a:t>
            </a:r>
            <a:r>
              <a:rPr lang="en-US" sz="3600" b="1" dirty="0">
                <a:solidFill>
                  <a:prstClr val="black"/>
                </a:solidFill>
              </a:rPr>
              <a:t> of God’s Word are the </a:t>
            </a:r>
            <a:r>
              <a:rPr lang="en-US" sz="3600" b="1" i="1" dirty="0">
                <a:solidFill>
                  <a:prstClr val="black"/>
                </a:solidFill>
              </a:rPr>
              <a:t>instruments</a:t>
            </a:r>
            <a:r>
              <a:rPr lang="en-US" sz="3600" b="1" dirty="0">
                <a:solidFill>
                  <a:prstClr val="black"/>
                </a:solidFill>
              </a:rPr>
              <a:t> the Spirit uses for the birth into and growth in faith</a:t>
            </a:r>
          </a:p>
          <a:p>
            <a:pPr marL="252000" lvl="0" indent="-252000" algn="l">
              <a:buFont typeface="Wingdings" panose="05000000000000000000" pitchFamily="2" charset="2"/>
              <a:buChar char="§"/>
              <a:defRPr/>
            </a:pPr>
            <a:r>
              <a:rPr lang="en-US" sz="3200" b="1" dirty="0">
                <a:solidFill>
                  <a:prstClr val="black"/>
                </a:solidFill>
              </a:rPr>
              <a:t>Bible itself indicates that verbal communication from God to his people is pervasive throughout redemptive history</a:t>
            </a:r>
          </a:p>
          <a:p>
            <a:pPr marL="252000" lvl="0" indent="-252000" algn="l">
              <a:buFont typeface="Wingdings" panose="05000000000000000000" pitchFamily="2" charset="2"/>
              <a:buChar char="§"/>
              <a:defRPr/>
            </a:pPr>
            <a:r>
              <a:rPr lang="en-US" sz="3200" b="1" dirty="0">
                <a:solidFill>
                  <a:prstClr val="black"/>
                </a:solidFill>
              </a:rPr>
              <a:t>The efficacy of preaching depends on the Word of God itself</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content of preaching must be confined to what the Bible reveals</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preaching must be done by those called and anointed by God</a:t>
            </a:r>
          </a:p>
          <a:p>
            <a:pPr marL="252000" lvl="0" indent="-252000" algn="l">
              <a:buFont typeface="Wingdings" panose="05000000000000000000" pitchFamily="2" charset="2"/>
              <a:buChar char="§"/>
              <a:defRPr/>
            </a:pPr>
            <a:r>
              <a:rPr lang="en-US" sz="3200" b="1" dirty="0">
                <a:solidFill>
                  <a:prstClr val="black"/>
                </a:solidFill>
              </a:rPr>
              <a:t>Preachers have always played a central role in: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spread of the gospel throughout the world</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revival of the church and of the people of God</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dirty="0"/>
              <a:t>1. </a:t>
            </a:r>
            <a:r>
              <a:rPr lang="en-US" sz="4800" b="1" u="sng" dirty="0"/>
              <a:t>Proclamation of the Word of God</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28479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72562" y="1231210"/>
            <a:ext cx="11714029" cy="5188640"/>
          </a:xfrm>
        </p:spPr>
        <p:txBody>
          <a:bodyPr>
            <a:normAutofit/>
          </a:bodyPr>
          <a:lstStyle/>
          <a:p>
            <a:pPr lvl="0" algn="l">
              <a:defRPr/>
            </a:pPr>
            <a:r>
              <a:rPr lang="en-US" sz="2800" b="1" u="sng" dirty="0">
                <a:solidFill>
                  <a:prstClr val="black"/>
                </a:solidFill>
              </a:rPr>
              <a:t>Rom 10 </a:t>
            </a:r>
            <a:r>
              <a:rPr lang="en-US" sz="2800" b="1" dirty="0">
                <a:solidFill>
                  <a:prstClr val="black"/>
                </a:solidFill>
              </a:rPr>
              <a:t>- </a:t>
            </a:r>
            <a:r>
              <a:rPr lang="en-US" sz="2800" b="1" baseline="30000" dirty="0">
                <a:solidFill>
                  <a:prstClr val="black"/>
                </a:solidFill>
              </a:rPr>
              <a:t>14</a:t>
            </a:r>
            <a:r>
              <a:rPr lang="en-US" sz="2800" b="1" dirty="0">
                <a:solidFill>
                  <a:prstClr val="black"/>
                </a:solidFill>
              </a:rPr>
              <a:t>How, then, can they call on the one they have not believed in? And how can they believe in the one of whom they have not heard? And how can they hear without someone preaching to them? </a:t>
            </a:r>
            <a:r>
              <a:rPr lang="en-US" sz="2800" b="1" baseline="30000" dirty="0">
                <a:solidFill>
                  <a:prstClr val="black"/>
                </a:solidFill>
              </a:rPr>
              <a:t>15</a:t>
            </a:r>
            <a:r>
              <a:rPr lang="en-US" sz="2800" b="1" dirty="0">
                <a:solidFill>
                  <a:prstClr val="black"/>
                </a:solidFill>
              </a:rPr>
              <a:t>And how can anyone preach unless they are sent? As it is written: “How beautiful are the feet of those who bring good news!” … </a:t>
            </a:r>
            <a:r>
              <a:rPr lang="en-US" sz="2800" b="1" baseline="30000" dirty="0">
                <a:solidFill>
                  <a:prstClr val="black"/>
                </a:solidFill>
              </a:rPr>
              <a:t>17</a:t>
            </a:r>
            <a:r>
              <a:rPr lang="en-US" sz="2800" b="1" dirty="0">
                <a:solidFill>
                  <a:prstClr val="black"/>
                </a:solidFill>
              </a:rPr>
              <a:t>Consequently, faith comes from hearing the message, and the message is heard through the word about Christ. </a:t>
            </a:r>
          </a:p>
          <a:p>
            <a:pPr lvl="0" algn="l">
              <a:defRPr/>
            </a:pPr>
            <a:r>
              <a:rPr lang="en-US" sz="2800" b="1" u="sng" dirty="0">
                <a:solidFill>
                  <a:prstClr val="black"/>
                </a:solidFill>
              </a:rPr>
              <a:t>1 Tim 4 </a:t>
            </a:r>
            <a:r>
              <a:rPr lang="en-US" sz="2800" b="1" dirty="0">
                <a:solidFill>
                  <a:prstClr val="black"/>
                </a:solidFill>
              </a:rPr>
              <a:t>– </a:t>
            </a:r>
            <a:r>
              <a:rPr lang="en-US" sz="2800" b="1" baseline="30000" dirty="0">
                <a:solidFill>
                  <a:prstClr val="black"/>
                </a:solidFill>
              </a:rPr>
              <a:t>1</a:t>
            </a:r>
            <a:r>
              <a:rPr lang="en-US" sz="2800" b="1" dirty="0">
                <a:solidFill>
                  <a:prstClr val="black"/>
                </a:solidFill>
              </a:rPr>
              <a:t>In the presence of God and of Christ Jesus, who will judge the living and the dead, and in view of his appearing and his kingdom, I give you this charge: </a:t>
            </a:r>
            <a:r>
              <a:rPr lang="en-US" sz="2800" b="1" baseline="30000" dirty="0">
                <a:solidFill>
                  <a:prstClr val="black"/>
                </a:solidFill>
              </a:rPr>
              <a:t>2</a:t>
            </a:r>
            <a:r>
              <a:rPr lang="en-US" sz="2800" b="1" dirty="0">
                <a:solidFill>
                  <a:prstClr val="black"/>
                </a:solidFill>
              </a:rPr>
              <a:t>Preach the word; be prepared in season and out of season; correct, rebuke and encourage—with great patience and careful instruction.</a:t>
            </a:r>
          </a:p>
          <a:p>
            <a:pPr lvl="0" algn="l">
              <a:defRPr/>
            </a:pPr>
            <a:r>
              <a:rPr lang="en-US" sz="2800" b="1" u="sng" dirty="0">
                <a:solidFill>
                  <a:prstClr val="black"/>
                </a:solidFill>
              </a:rPr>
              <a:t>2 Cor 4:5 </a:t>
            </a:r>
            <a:r>
              <a:rPr lang="en-US" sz="2800" b="1" dirty="0">
                <a:solidFill>
                  <a:prstClr val="black"/>
                </a:solidFill>
              </a:rPr>
              <a:t>- For what we preach is not ourselves, but Jesus Christ as Lord, and ourselves as your servants for Jesus’ sake.</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dirty="0"/>
              <a:t>1. </a:t>
            </a:r>
            <a:r>
              <a:rPr lang="en-US" sz="4800" b="1" u="sng" dirty="0"/>
              <a:t>Proclamation of the Word of God</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29862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46022" y="1113016"/>
            <a:ext cx="11499956" cy="5188640"/>
          </a:xfrm>
        </p:spPr>
        <p:txBody>
          <a:bodyPr>
            <a:normAutofit/>
          </a:bodyPr>
          <a:lstStyle/>
          <a:p>
            <a:pPr lvl="0" algn="l">
              <a:defRPr/>
            </a:pPr>
            <a:r>
              <a:rPr lang="en-US" sz="3600" b="1" dirty="0">
                <a:solidFill>
                  <a:prstClr val="black"/>
                </a:solidFill>
              </a:rPr>
              <a:t>Along with the Word and under its authority, sacraments support and reinforce the biblical message of the gospel</a:t>
            </a:r>
            <a:endParaRPr lang="en-US" sz="3000" b="1" dirty="0">
              <a:solidFill>
                <a:prstClr val="black"/>
              </a:solidFill>
            </a:endParaRPr>
          </a:p>
          <a:p>
            <a:pPr marL="252000" lvl="0" indent="-252000" algn="l">
              <a:buFont typeface="Wingdings" panose="05000000000000000000" pitchFamily="2" charset="2"/>
              <a:buChar char="§"/>
              <a:defRPr/>
            </a:pPr>
            <a:r>
              <a:rPr lang="en-US" sz="3000" b="1" dirty="0">
                <a:solidFill>
                  <a:prstClr val="black"/>
                </a:solidFill>
              </a:rPr>
              <a:t>By the power of the Spirit Christ in the sacraments gives himself and all the benefits of the covenant of grace to us</a:t>
            </a:r>
          </a:p>
          <a:p>
            <a:pPr marL="252000" lvl="0" indent="-252000" algn="l">
              <a:buFont typeface="Wingdings" panose="05000000000000000000" pitchFamily="2" charset="2"/>
              <a:buChar char="§"/>
              <a:defRPr/>
            </a:pPr>
            <a:r>
              <a:rPr lang="en-US" sz="3000" b="1" dirty="0">
                <a:solidFill>
                  <a:prstClr val="black"/>
                </a:solidFill>
              </a:rPr>
              <a:t>In OT: circumcision &amp; Passover; in NT: baptism &amp; the Lord’s Supper</a:t>
            </a:r>
          </a:p>
          <a:p>
            <a:pPr lvl="0" algn="l">
              <a:defRPr/>
            </a:pPr>
            <a:r>
              <a:rPr lang="en-US" sz="3600" b="1" dirty="0">
                <a:solidFill>
                  <a:prstClr val="black"/>
                </a:solidFill>
              </a:rPr>
              <a:t>A close connection between the physical sign &amp; the reality:</a:t>
            </a:r>
          </a:p>
          <a:p>
            <a:pPr marL="252000" lvl="0" indent="-252000" algn="l">
              <a:buFont typeface="Wingdings" panose="05000000000000000000" pitchFamily="2" charset="2"/>
              <a:buChar char="§"/>
              <a:defRPr/>
            </a:pPr>
            <a:r>
              <a:rPr lang="en-US" sz="3000" b="1" dirty="0">
                <a:solidFill>
                  <a:prstClr val="black"/>
                </a:solidFill>
              </a:rPr>
              <a:t>As water washes away dirt, so Christ washes away sin &amp; corruption</a:t>
            </a:r>
          </a:p>
          <a:p>
            <a:pPr marL="252000" lvl="0" indent="-252000" algn="l">
              <a:buFont typeface="Wingdings" panose="05000000000000000000" pitchFamily="2" charset="2"/>
              <a:buChar char="§"/>
              <a:defRPr/>
            </a:pPr>
            <a:r>
              <a:rPr lang="en-US" sz="3000" b="1" dirty="0">
                <a:solidFill>
                  <a:prstClr val="black"/>
                </a:solidFill>
              </a:rPr>
              <a:t>As physical food feeds us, so Christ’s life in us nourishes us spiritually</a:t>
            </a:r>
          </a:p>
          <a:p>
            <a:pPr lvl="0" algn="l">
              <a:defRPr/>
            </a:pPr>
            <a:r>
              <a:rPr lang="en-US" sz="3600" b="1" dirty="0">
                <a:solidFill>
                  <a:prstClr val="black"/>
                </a:solidFill>
              </a:rPr>
              <a:t>Christ &amp; the gospel are powerfully presented in sacraments</a:t>
            </a:r>
          </a:p>
          <a:p>
            <a:pPr lvl="0" algn="l">
              <a:defRPr/>
            </a:pPr>
            <a:endParaRPr lang="en-US" sz="30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dirty="0"/>
              <a:t>2. </a:t>
            </a:r>
            <a:r>
              <a:rPr lang="en-US" sz="4800" b="1" u="sng" dirty="0"/>
              <a:t>The Sacraments</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80947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07731" y="1231210"/>
            <a:ext cx="11499956" cy="5188640"/>
          </a:xfrm>
        </p:spPr>
        <p:txBody>
          <a:bodyPr>
            <a:normAutofit fontScale="92500"/>
          </a:bodyPr>
          <a:lstStyle/>
          <a:p>
            <a:pPr lvl="0" algn="l">
              <a:defRPr/>
            </a:pPr>
            <a:r>
              <a:rPr lang="en-US" sz="3500" b="1" dirty="0">
                <a:solidFill>
                  <a:prstClr val="black"/>
                </a:solidFill>
              </a:rPr>
              <a:t>Sacraments communicate and seal the spiritual benefits of Christ</a:t>
            </a:r>
          </a:p>
          <a:p>
            <a:pPr marL="252000" lvl="0" indent="-252000" algn="l">
              <a:buFont typeface="Wingdings" panose="05000000000000000000" pitchFamily="2" charset="2"/>
              <a:buChar char="§"/>
              <a:defRPr/>
            </a:pPr>
            <a:r>
              <a:rPr lang="en-US" sz="3200" b="1" dirty="0">
                <a:solidFill>
                  <a:prstClr val="black"/>
                </a:solidFill>
              </a:rPr>
              <a:t>Sacraments “are first and foremost means of grace because they are the sacraments of the covenant of grace.” – Michael Horton</a:t>
            </a:r>
          </a:p>
          <a:p>
            <a:pPr marL="252000" lvl="0" indent="-252000" algn="l">
              <a:buFont typeface="Wingdings" panose="05000000000000000000" pitchFamily="2" charset="2"/>
              <a:buChar char="§"/>
              <a:defRPr/>
            </a:pPr>
            <a:r>
              <a:rPr lang="en-US" sz="3200" b="1" dirty="0">
                <a:solidFill>
                  <a:prstClr val="black"/>
                </a:solidFill>
              </a:rPr>
              <a:t>Not primarily about our faith in or remembrance of Christ</a:t>
            </a:r>
          </a:p>
          <a:p>
            <a:pPr lvl="0" algn="l">
              <a:defRPr/>
            </a:pPr>
            <a:r>
              <a:rPr lang="en-US" sz="3500" b="1" dirty="0">
                <a:solidFill>
                  <a:prstClr val="black"/>
                </a:solidFill>
              </a:rPr>
              <a:t>Yet, faith is necessary for recipients to receive benefits</a:t>
            </a:r>
            <a:endParaRPr lang="en-US" sz="32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Only to such does the Spirit communicate the benefits of Christ</a:t>
            </a:r>
          </a:p>
          <a:p>
            <a:pPr marL="288000" lvl="0" indent="-180000" algn="l">
              <a:lnSpc>
                <a:spcPts val="2500"/>
              </a:lnSpc>
              <a:spcBef>
                <a:spcPts val="400"/>
              </a:spcBef>
              <a:buClr>
                <a:prstClr val="black"/>
              </a:buClr>
              <a:buSzPct val="68000"/>
              <a:buFont typeface="Arial" panose="020B0604020202020204" pitchFamily="34" charset="0"/>
              <a:buChar char="•"/>
            </a:pPr>
            <a:r>
              <a:rPr lang="en-US" sz="3000" b="1" u="sng" dirty="0">
                <a:solidFill>
                  <a:prstClr val="black"/>
                </a:solidFill>
              </a:rPr>
              <a:t>Col 2 </a:t>
            </a:r>
            <a:r>
              <a:rPr lang="en-US" sz="3000" b="1" dirty="0">
                <a:solidFill>
                  <a:prstClr val="black"/>
                </a:solidFill>
              </a:rPr>
              <a:t>– </a:t>
            </a:r>
            <a:r>
              <a:rPr lang="en-US" sz="3000" b="1" baseline="30000" dirty="0">
                <a:solidFill>
                  <a:prstClr val="black"/>
                </a:solidFill>
              </a:rPr>
              <a:t>10</a:t>
            </a:r>
            <a:r>
              <a:rPr lang="en-US" sz="3000" b="1" dirty="0">
                <a:solidFill>
                  <a:prstClr val="black"/>
                </a:solidFill>
              </a:rPr>
              <a:t>Your whole self ruled by the sinful nature was put off when you were circumcised by Christ, </a:t>
            </a:r>
            <a:r>
              <a:rPr lang="en-US" sz="3000" b="1" baseline="30000" dirty="0">
                <a:solidFill>
                  <a:prstClr val="black"/>
                </a:solidFill>
              </a:rPr>
              <a:t>12</a:t>
            </a:r>
            <a:r>
              <a:rPr lang="en-US" sz="3000" b="1" dirty="0">
                <a:solidFill>
                  <a:prstClr val="black"/>
                </a:solidFill>
              </a:rPr>
              <a:t>having been buried with him in baptism, in which you were also raised with him through </a:t>
            </a:r>
            <a:r>
              <a:rPr lang="en-US" sz="3000" b="1" i="1" dirty="0">
                <a:solidFill>
                  <a:prstClr val="black"/>
                </a:solidFill>
              </a:rPr>
              <a:t>your faith </a:t>
            </a:r>
            <a:r>
              <a:rPr lang="en-US" sz="3000" b="1" dirty="0">
                <a:solidFill>
                  <a:prstClr val="black"/>
                </a:solidFill>
              </a:rPr>
              <a:t>in the working of God, who raised him from the dead.</a:t>
            </a:r>
          </a:p>
          <a:p>
            <a:pPr marL="288000" lvl="0" indent="-180000" algn="l">
              <a:lnSpc>
                <a:spcPts val="2500"/>
              </a:lnSpc>
              <a:spcBef>
                <a:spcPts val="400"/>
              </a:spcBef>
              <a:buClr>
                <a:prstClr val="black"/>
              </a:buClr>
              <a:buSzPct val="68000"/>
              <a:buFont typeface="Arial" panose="020B0604020202020204" pitchFamily="34" charset="0"/>
              <a:buChar char="•"/>
            </a:pPr>
            <a:r>
              <a:rPr lang="en-US" sz="3000" b="1" u="sng" dirty="0">
                <a:solidFill>
                  <a:prstClr val="black"/>
                </a:solidFill>
              </a:rPr>
              <a:t>1 Cor 11</a:t>
            </a:r>
            <a:r>
              <a:rPr lang="en-US" sz="3000" b="1" dirty="0">
                <a:solidFill>
                  <a:prstClr val="black"/>
                </a:solidFill>
              </a:rPr>
              <a:t> – </a:t>
            </a:r>
            <a:r>
              <a:rPr lang="en-US" sz="3000" b="1" baseline="30000" dirty="0">
                <a:solidFill>
                  <a:prstClr val="black"/>
                </a:solidFill>
              </a:rPr>
              <a:t>28</a:t>
            </a:r>
            <a:r>
              <a:rPr lang="en-US" sz="3000" b="1" dirty="0">
                <a:solidFill>
                  <a:prstClr val="black"/>
                </a:solidFill>
              </a:rPr>
              <a:t>Everyone ought to </a:t>
            </a:r>
            <a:r>
              <a:rPr lang="en-US" sz="3000" b="1" i="1" dirty="0">
                <a:solidFill>
                  <a:prstClr val="black"/>
                </a:solidFill>
              </a:rPr>
              <a:t>examine themselves </a:t>
            </a:r>
            <a:r>
              <a:rPr lang="en-US" sz="3000" b="1" dirty="0">
                <a:solidFill>
                  <a:prstClr val="black"/>
                </a:solidFill>
              </a:rPr>
              <a:t>before they eat of the bread &amp; drink from the cup.….</a:t>
            </a:r>
            <a:r>
              <a:rPr lang="en-US" sz="3000" b="1" baseline="30000" dirty="0">
                <a:solidFill>
                  <a:prstClr val="black"/>
                </a:solidFill>
              </a:rPr>
              <a:t>29</a:t>
            </a:r>
            <a:r>
              <a:rPr lang="en-US" sz="3000" b="1" dirty="0">
                <a:solidFill>
                  <a:prstClr val="black"/>
                </a:solidFill>
              </a:rPr>
              <a:t>[necessity of] discerning the body of Christ</a:t>
            </a:r>
          </a:p>
          <a:p>
            <a:pPr marL="108000" lvl="0" algn="l">
              <a:lnSpc>
                <a:spcPts val="2500"/>
              </a:lnSpc>
              <a:spcBef>
                <a:spcPts val="400"/>
              </a:spcBef>
              <a:buClr>
                <a:prstClr val="black"/>
              </a:buClr>
              <a:buSzPct val="68000"/>
            </a:pPr>
            <a:endParaRPr lang="en-US" sz="28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endParaRPr lang="en-US" sz="28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dirty="0"/>
              <a:t>2. </a:t>
            </a:r>
            <a:r>
              <a:rPr lang="en-US" sz="4800" b="1" u="sng" dirty="0"/>
              <a:t>The Sacraments</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98652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4"/>
            <a:ext cx="11862766" cy="5188640"/>
          </a:xfrm>
        </p:spPr>
        <p:txBody>
          <a:bodyPr>
            <a:normAutofit/>
          </a:bodyPr>
          <a:lstStyle/>
          <a:p>
            <a:pPr lvl="0" algn="l">
              <a:defRPr/>
            </a:pPr>
            <a:r>
              <a:rPr lang="en-US" sz="3600" b="1" dirty="0">
                <a:solidFill>
                  <a:prstClr val="black"/>
                </a:solidFill>
              </a:rPr>
              <a:t>Directly instituted and commanded by Christ:</a:t>
            </a:r>
          </a:p>
          <a:p>
            <a:pPr marL="252000" lvl="0" indent="-252000" algn="l">
              <a:buFont typeface="Wingdings" panose="05000000000000000000" pitchFamily="2" charset="2"/>
              <a:buChar char="§"/>
              <a:defRPr/>
            </a:pPr>
            <a:r>
              <a:rPr lang="en-US" sz="2800" b="1" u="sng" dirty="0">
                <a:solidFill>
                  <a:prstClr val="black"/>
                </a:solidFill>
              </a:rPr>
              <a:t>Matt 28:19 </a:t>
            </a:r>
            <a:r>
              <a:rPr lang="en-US" sz="2800" b="1" dirty="0">
                <a:solidFill>
                  <a:prstClr val="black"/>
                </a:solidFill>
              </a:rPr>
              <a:t>– “Therefore go and make disciples of all nations, baptizing them in the name of the Father and of the Son and of the Holy Spirit.”</a:t>
            </a:r>
          </a:p>
          <a:p>
            <a:pPr lvl="0" algn="l">
              <a:defRPr/>
            </a:pPr>
            <a:r>
              <a:rPr lang="en-US" sz="3600" b="1" dirty="0">
                <a:solidFill>
                  <a:prstClr val="black"/>
                </a:solidFill>
              </a:rPr>
              <a:t>Baptism is a sign and seal of our:</a:t>
            </a:r>
          </a:p>
          <a:p>
            <a:pPr marL="252000" lvl="0" indent="-252000" algn="l">
              <a:buFont typeface="Wingdings" panose="05000000000000000000" pitchFamily="2" charset="2"/>
              <a:buChar char="§"/>
              <a:defRPr/>
            </a:pPr>
            <a:r>
              <a:rPr lang="en-US" sz="3200" b="1" dirty="0">
                <a:solidFill>
                  <a:prstClr val="black"/>
                </a:solidFill>
              </a:rPr>
              <a:t>Union with Christ (Gal 3:27) &amp; entry into visible church (1Cor 12:13)</a:t>
            </a:r>
          </a:p>
          <a:p>
            <a:pPr marL="252000" lvl="0" indent="-252000" algn="l">
              <a:buFont typeface="Wingdings" panose="05000000000000000000" pitchFamily="2" charset="2"/>
              <a:buChar char="§"/>
              <a:defRPr/>
            </a:pPr>
            <a:r>
              <a:rPr lang="en-US" sz="3200" b="1" dirty="0">
                <a:solidFill>
                  <a:prstClr val="black"/>
                </a:solidFill>
              </a:rPr>
              <a:t>Regeneration (John 3:5) &amp; forgiveness of sins (Acts 2:38)</a:t>
            </a:r>
          </a:p>
          <a:p>
            <a:pPr marL="252000" lvl="0" indent="-252000" algn="l">
              <a:buFont typeface="Wingdings" panose="05000000000000000000" pitchFamily="2" charset="2"/>
              <a:buChar char="§"/>
              <a:defRPr/>
            </a:pPr>
            <a:r>
              <a:rPr lang="en-US" sz="3200" b="1" dirty="0">
                <a:solidFill>
                  <a:prstClr val="black"/>
                </a:solidFill>
              </a:rPr>
              <a:t>Profession of faith (adults), commitment to obey Christ (Rom 6:3-4)</a:t>
            </a:r>
            <a:endParaRPr lang="en-US" sz="3600" b="1" dirty="0">
              <a:solidFill>
                <a:prstClr val="black"/>
              </a:solidFill>
            </a:endParaRPr>
          </a:p>
          <a:p>
            <a:pPr lvl="0" algn="l">
              <a:defRPr/>
            </a:pPr>
            <a:r>
              <a:rPr lang="en-US" sz="3600" b="1" dirty="0">
                <a:solidFill>
                  <a:prstClr val="black"/>
                </a:solidFill>
              </a:rPr>
              <a:t>Creational sign is sprinkling, pouring, or immersion in water</a:t>
            </a:r>
          </a:p>
          <a:p>
            <a:pPr marL="252000" lvl="0" indent="-252000" algn="l">
              <a:buFont typeface="Wingdings" panose="05000000000000000000" pitchFamily="2" charset="2"/>
              <a:buChar char="§"/>
              <a:defRPr/>
            </a:pPr>
            <a:r>
              <a:rPr lang="en-US" sz="3200" b="1" dirty="0">
                <a:solidFill>
                  <a:prstClr val="black"/>
                </a:solidFill>
              </a:rPr>
              <a:t>NT does not specify the mode of baptism (see Ps. 51: 2,7)</a:t>
            </a:r>
            <a:endParaRPr lang="en-US" sz="28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endParaRPr lang="en-US" sz="28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Baptism</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35065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4"/>
            <a:ext cx="11862766" cy="5188640"/>
          </a:xfrm>
        </p:spPr>
        <p:txBody>
          <a:bodyPr>
            <a:normAutofit fontScale="92500" lnSpcReduction="20000"/>
          </a:bodyPr>
          <a:lstStyle/>
          <a:p>
            <a:pPr lvl="0" algn="l">
              <a:defRPr/>
            </a:pPr>
            <a:r>
              <a:rPr lang="en-US" sz="3600" b="1" dirty="0">
                <a:solidFill>
                  <a:prstClr val="black"/>
                </a:solidFill>
              </a:rPr>
              <a:t>Who is to be baptized?</a:t>
            </a:r>
          </a:p>
          <a:p>
            <a:pPr marL="252000" lvl="0" indent="-252000" algn="l">
              <a:buFont typeface="Wingdings" panose="05000000000000000000" pitchFamily="2" charset="2"/>
              <a:buChar char="§"/>
              <a:defRPr/>
            </a:pPr>
            <a:r>
              <a:rPr lang="en-US" sz="3200" b="1" dirty="0">
                <a:solidFill>
                  <a:prstClr val="black"/>
                </a:solidFill>
              </a:rPr>
              <a:t>(Ana)Baptist/Evangelical tradition: only professing believers</a:t>
            </a:r>
          </a:p>
          <a:p>
            <a:pPr marL="252000" lvl="0" indent="-252000" algn="l">
              <a:buFont typeface="Wingdings" panose="05000000000000000000" pitchFamily="2" charset="2"/>
              <a:buChar char="§"/>
              <a:defRPr/>
            </a:pPr>
            <a:r>
              <a:rPr lang="en-US" sz="3200" b="1" dirty="0">
                <a:solidFill>
                  <a:prstClr val="black"/>
                </a:solidFill>
              </a:rPr>
              <a:t>Reformed tradition: Professing believers and their children</a:t>
            </a:r>
          </a:p>
          <a:p>
            <a:pPr marL="288000" lvl="0" indent="-180000" algn="l">
              <a:lnSpc>
                <a:spcPts val="2500"/>
              </a:lnSpc>
              <a:spcBef>
                <a:spcPts val="400"/>
              </a:spcBef>
              <a:buClr>
                <a:prstClr val="black"/>
              </a:buClr>
              <a:buSzPct val="68000"/>
              <a:buFont typeface="Arial" panose="020B0604020202020204" pitchFamily="34" charset="0"/>
              <a:buChar char="•"/>
            </a:pPr>
            <a:r>
              <a:rPr lang="en-US" sz="2800" b="1" dirty="0">
                <a:solidFill>
                  <a:prstClr val="black"/>
                </a:solidFill>
              </a:rPr>
              <a:t>Children of one believing parent (1 Cor 7:14), but not children of unbelievers</a:t>
            </a:r>
            <a:endParaRPr lang="en-US" sz="3200" b="1" dirty="0">
              <a:solidFill>
                <a:prstClr val="black"/>
              </a:solidFill>
            </a:endParaRPr>
          </a:p>
          <a:p>
            <a:pPr lvl="0" algn="l">
              <a:defRPr/>
            </a:pPr>
            <a:r>
              <a:rPr lang="en-US" sz="3600" b="1" dirty="0">
                <a:solidFill>
                  <a:prstClr val="black"/>
                </a:solidFill>
              </a:rPr>
              <a:t>Support for baptism of infants:</a:t>
            </a:r>
          </a:p>
          <a:p>
            <a:pPr marL="252000" lvl="0" indent="-252000" algn="l">
              <a:buFont typeface="Wingdings" panose="05000000000000000000" pitchFamily="2" charset="2"/>
              <a:buChar char="§"/>
              <a:defRPr/>
            </a:pPr>
            <a:r>
              <a:rPr lang="en-US" sz="3200" b="1" dirty="0">
                <a:solidFill>
                  <a:prstClr val="black"/>
                </a:solidFill>
              </a:rPr>
              <a:t>In OT (male) children were circumcised as a part of covenant family</a:t>
            </a:r>
          </a:p>
          <a:p>
            <a:pPr marL="288000" lvl="0" indent="-180000" algn="l">
              <a:lnSpc>
                <a:spcPts val="2500"/>
              </a:lnSpc>
              <a:spcBef>
                <a:spcPts val="400"/>
              </a:spcBef>
              <a:buClr>
                <a:prstClr val="black"/>
              </a:buClr>
              <a:buSzPct val="68000"/>
              <a:buFont typeface="Arial" panose="020B0604020202020204" pitchFamily="34" charset="0"/>
              <a:buChar char="•"/>
            </a:pPr>
            <a:r>
              <a:rPr lang="en-US" sz="2800" b="1" dirty="0">
                <a:solidFill>
                  <a:prstClr val="black"/>
                </a:solidFill>
              </a:rPr>
              <a:t>Parallel between circumcision and baptism in Col. 2:11-12</a:t>
            </a:r>
            <a:endParaRPr lang="en-US" sz="3200" b="1" dirty="0">
              <a:solidFill>
                <a:prstClr val="black"/>
              </a:solidFill>
            </a:endParaRPr>
          </a:p>
          <a:p>
            <a:pPr marL="252000" lvl="0" indent="-252000" algn="l">
              <a:buFont typeface="Wingdings" panose="05000000000000000000" pitchFamily="2" charset="2"/>
              <a:buChar char="§"/>
              <a:defRPr/>
            </a:pPr>
            <a:r>
              <a:rPr lang="en-US" sz="3200" b="1" u="sng" dirty="0">
                <a:solidFill>
                  <a:prstClr val="black"/>
                </a:solidFill>
              </a:rPr>
              <a:t>Acts 2:39 </a:t>
            </a:r>
            <a:r>
              <a:rPr lang="en-US" sz="3200" b="1" dirty="0">
                <a:solidFill>
                  <a:prstClr val="black"/>
                </a:solidFill>
              </a:rPr>
              <a:t>– [Peter:] “The promise is for you and your children and for all who are far off — for all whom the Lord our God will call." </a:t>
            </a:r>
          </a:p>
          <a:p>
            <a:pPr marL="252000" lvl="0" indent="-252000" algn="l">
              <a:buFont typeface="Wingdings" panose="05000000000000000000" pitchFamily="2" charset="2"/>
              <a:buChar char="§"/>
              <a:defRPr/>
            </a:pPr>
            <a:r>
              <a:rPr lang="en-US" sz="3200" b="1" dirty="0">
                <a:solidFill>
                  <a:prstClr val="black"/>
                </a:solidFill>
              </a:rPr>
              <a:t>NT references to household baptisms: Stephanus (1 Cor 1:16), Lydia (Acts 15:16), Philippian jailor (Acts 16:31-33)</a:t>
            </a:r>
          </a:p>
          <a:p>
            <a:pPr marL="252000" lvl="0" indent="-252000" algn="l">
              <a:buFont typeface="Wingdings" panose="05000000000000000000" pitchFamily="2" charset="2"/>
              <a:buChar char="§"/>
              <a:defRPr/>
            </a:pPr>
            <a:r>
              <a:rPr lang="en-US" sz="3200" b="1" dirty="0">
                <a:solidFill>
                  <a:prstClr val="black"/>
                </a:solidFill>
              </a:rPr>
              <a:t>Church fathers - Irenaeus, Tertullian, Origen, etc -support infant baptism</a:t>
            </a:r>
          </a:p>
          <a:p>
            <a:pPr marL="252000" lvl="0" indent="-252000" algn="l">
              <a:buFont typeface="Wingdings" panose="05000000000000000000" pitchFamily="2" charset="2"/>
              <a:buChar char="§"/>
              <a:defRPr/>
            </a:pPr>
            <a:endParaRPr lang="en-US" sz="3200" b="1" dirty="0">
              <a:solidFill>
                <a:prstClr val="black"/>
              </a:solidFill>
            </a:endParaRPr>
          </a:p>
          <a:p>
            <a:pPr marL="252000" lvl="0" indent="-252000" algn="l">
              <a:buFont typeface="Wingdings" panose="05000000000000000000" pitchFamily="2" charset="2"/>
              <a:buChar char="§"/>
              <a:defRPr/>
            </a:pPr>
            <a:endParaRPr lang="en-US" sz="36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endParaRPr lang="en-US" sz="28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Baptism</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64283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546DAE9AA3D644A02E3BA7200D4FB8" ma:contentTypeVersion="16" ma:contentTypeDescription="Create a new document." ma:contentTypeScope="" ma:versionID="e4d081d257ff0126564408150bfe985b">
  <xsd:schema xmlns:xsd="http://www.w3.org/2001/XMLSchema" xmlns:xs="http://www.w3.org/2001/XMLSchema" xmlns:p="http://schemas.microsoft.com/office/2006/metadata/properties" xmlns:ns2="c753babd-f7c1-47f5-954b-15609dd64a61" xmlns:ns3="df31ed1f-d34c-43b2-8fea-f3b2feb6cdab" targetNamespace="http://schemas.microsoft.com/office/2006/metadata/properties" ma:root="true" ma:fieldsID="c8b5ff7a72b0754fa5096bf071151fc5" ns2:_="" ns3:_="">
    <xsd:import namespace="c753babd-f7c1-47f5-954b-15609dd64a61"/>
    <xsd:import namespace="df31ed1f-d34c-43b2-8fea-f3b2feb6c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3babd-f7c1-47f5-954b-15609dd64a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282f13-ac1e-4b93-bd04-b979fbb47bd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31ed1f-d34c-43b2-8fea-f3b2feb6cda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5694888-0bcd-434f-b8a0-badf92d4d774}" ma:internalName="TaxCatchAll" ma:showField="CatchAllData" ma:web="df31ed1f-d34c-43b2-8fea-f3b2feb6cd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3babd-f7c1-47f5-954b-15609dd64a61">
      <Terms xmlns="http://schemas.microsoft.com/office/infopath/2007/PartnerControls"/>
    </lcf76f155ced4ddcb4097134ff3c332f>
    <TaxCatchAll xmlns="df31ed1f-d34c-43b2-8fea-f3b2feb6cdab" xsi:nil="true"/>
  </documentManagement>
</p:properties>
</file>

<file path=customXml/itemProps1.xml><?xml version="1.0" encoding="utf-8"?>
<ds:datastoreItem xmlns:ds="http://schemas.openxmlformats.org/officeDocument/2006/customXml" ds:itemID="{214230CB-63BD-4147-930A-40CB0081DCB7}"/>
</file>

<file path=customXml/itemProps2.xml><?xml version="1.0" encoding="utf-8"?>
<ds:datastoreItem xmlns:ds="http://schemas.openxmlformats.org/officeDocument/2006/customXml" ds:itemID="{E609F95D-F2F1-4E1D-8F7A-6D4402FD2BAC}"/>
</file>

<file path=customXml/itemProps3.xml><?xml version="1.0" encoding="utf-8"?>
<ds:datastoreItem xmlns:ds="http://schemas.openxmlformats.org/officeDocument/2006/customXml" ds:itemID="{35F3FEA3-85B4-430B-8D14-03EE240B00AB}"/>
</file>

<file path=docProps/app.xml><?xml version="1.0" encoding="utf-8"?>
<Properties xmlns="http://schemas.openxmlformats.org/officeDocument/2006/extended-properties" xmlns:vt="http://schemas.openxmlformats.org/officeDocument/2006/docPropsVTypes">
  <Template/>
  <TotalTime>185828</TotalTime>
  <Words>1544</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Sylvie Charliekaram</dc:creator>
  <cp:lastModifiedBy>Gene Haas</cp:lastModifiedBy>
  <cp:revision>802</cp:revision>
  <cp:lastPrinted>2022-09-08T20:30:30Z</cp:lastPrinted>
  <dcterms:created xsi:type="dcterms:W3CDTF">2021-03-25T16:08:16Z</dcterms:created>
  <dcterms:modified xsi:type="dcterms:W3CDTF">2022-11-08T18:00:59Z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0x0101009D546DAE9AA3D644A02E3BA7200D4FB8</vt:lpwstr>
  </property>
</Properties>
</file>