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commentAuthors.xml" ContentType="application/vnd.openxmlformats-officedocument.presentationml.commentAuthor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sldIdLst>
    <p:sldId id="256" r:id="rId2"/>
    <p:sldId id="295" r:id="rId3"/>
    <p:sldId id="305" r:id="rId4"/>
    <p:sldId id="306" r:id="rId5"/>
    <p:sldId id="307" r:id="rId6"/>
    <p:sldId id="308" r:id="rId7"/>
    <p:sldId id="309" r:id="rId8"/>
    <p:sldId id="310" r:id="rId9"/>
    <p:sldId id="311" r:id="rId10"/>
    <p:sldId id="312" r:id="rId11"/>
    <p:sldId id="313" r:id="rId12"/>
    <p:sldId id="315" r:id="rId13"/>
    <p:sldId id="316" r:id="rId14"/>
    <p:sldId id="262" r:id="rId1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haas" initials="g" lastIdx="1" clrIdx="0">
    <p:extLst>
      <p:ext uri="{19B8F6BF-5375-455C-9EA6-DF929625EA0E}">
        <p15:presenceInfo xmlns:p15="http://schemas.microsoft.com/office/powerpoint/2012/main" userId="ghaas" providerId="None"/>
      </p:ext>
    </p:extLst>
  </p:cmAuthor>
  <p:cmAuthor id="2" name="Gene Haas" initials="GH" lastIdx="7" clrIdx="1">
    <p:extLst>
      <p:ext uri="{19B8F6BF-5375-455C-9EA6-DF929625EA0E}">
        <p15:presenceInfo xmlns:p15="http://schemas.microsoft.com/office/powerpoint/2012/main" userId="Gene Ha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01" autoAdjust="0"/>
    <p:restoredTop sz="95503" autoAdjust="0"/>
  </p:normalViewPr>
  <p:slideViewPr>
    <p:cSldViewPr snapToGrid="0">
      <p:cViewPr varScale="1">
        <p:scale>
          <a:sx n="87" d="100"/>
          <a:sy n="87" d="100"/>
        </p:scale>
        <p:origin x="307" y="67"/>
      </p:cViewPr>
      <p:guideLst/>
    </p:cSldViewPr>
  </p:slideViewPr>
  <p:outlineViewPr>
    <p:cViewPr>
      <p:scale>
        <a:sx n="33" d="100"/>
        <a:sy n="33" d="100"/>
      </p:scale>
      <p:origin x="0" y="-1047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C0BED-D5FF-4665-B549-4F6DA28887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DB7D31C-116B-43D8-8E23-5EAB53D921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5E8F3BD6-7CBE-4AB7-B7CB-ADFEF0EA79ED}"/>
              </a:ext>
            </a:extLst>
          </p:cNvPr>
          <p:cNvSpPr>
            <a:spLocks noGrp="1"/>
          </p:cNvSpPr>
          <p:nvPr>
            <p:ph type="dt" sz="half" idx="10"/>
          </p:nvPr>
        </p:nvSpPr>
        <p:spPr/>
        <p:txBody>
          <a:bodyPr/>
          <a:lstStyle/>
          <a:p>
            <a:fld id="{3D0CFCA5-AD13-4B6D-8FAA-5E3CC57D32DE}" type="datetimeFigureOut">
              <a:rPr lang="en-US" smtClean="0"/>
              <a:t>11/8/2022</a:t>
            </a:fld>
            <a:endParaRPr lang="en-US" dirty="0"/>
          </a:p>
        </p:txBody>
      </p:sp>
      <p:sp>
        <p:nvSpPr>
          <p:cNvPr id="5" name="Footer Placeholder 4">
            <a:extLst>
              <a:ext uri="{FF2B5EF4-FFF2-40B4-BE49-F238E27FC236}">
                <a16:creationId xmlns:a16="http://schemas.microsoft.com/office/drawing/2014/main" id="{30EF1770-46BC-4F37-89E4-8D295C924E6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4B30910-6F55-4246-B179-78DFF783A0CC}"/>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4140238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1D840-2A2B-4B0B-8EFB-8EA50D1314A6}"/>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D07C907-34D1-4B78-BD56-51D6A14318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B1FA350-2DD6-4B29-96D3-993C04BD3298}"/>
              </a:ext>
            </a:extLst>
          </p:cNvPr>
          <p:cNvSpPr>
            <a:spLocks noGrp="1"/>
          </p:cNvSpPr>
          <p:nvPr>
            <p:ph type="dt" sz="half" idx="10"/>
          </p:nvPr>
        </p:nvSpPr>
        <p:spPr/>
        <p:txBody>
          <a:bodyPr/>
          <a:lstStyle/>
          <a:p>
            <a:fld id="{3D0CFCA5-AD13-4B6D-8FAA-5E3CC57D32DE}" type="datetimeFigureOut">
              <a:rPr lang="en-US" smtClean="0"/>
              <a:t>11/8/2022</a:t>
            </a:fld>
            <a:endParaRPr lang="en-US" dirty="0"/>
          </a:p>
        </p:txBody>
      </p:sp>
      <p:sp>
        <p:nvSpPr>
          <p:cNvPr id="5" name="Footer Placeholder 4">
            <a:extLst>
              <a:ext uri="{FF2B5EF4-FFF2-40B4-BE49-F238E27FC236}">
                <a16:creationId xmlns:a16="http://schemas.microsoft.com/office/drawing/2014/main" id="{CB649BDD-644F-4DD6-9346-1174BBE02E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BB95955-03F7-4ECF-9280-02DB82141810}"/>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008668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1BAECF-56DD-4290-8A1E-29C79134486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6C03DB1-7C66-461D-9749-ABEFBF8B14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21C103C-035A-4B26-8E8F-658DB0670DEF}"/>
              </a:ext>
            </a:extLst>
          </p:cNvPr>
          <p:cNvSpPr>
            <a:spLocks noGrp="1"/>
          </p:cNvSpPr>
          <p:nvPr>
            <p:ph type="dt" sz="half" idx="10"/>
          </p:nvPr>
        </p:nvSpPr>
        <p:spPr/>
        <p:txBody>
          <a:bodyPr/>
          <a:lstStyle/>
          <a:p>
            <a:fld id="{3D0CFCA5-AD13-4B6D-8FAA-5E3CC57D32DE}" type="datetimeFigureOut">
              <a:rPr lang="en-US" smtClean="0"/>
              <a:t>11/8/2022</a:t>
            </a:fld>
            <a:endParaRPr lang="en-US" dirty="0"/>
          </a:p>
        </p:txBody>
      </p:sp>
      <p:sp>
        <p:nvSpPr>
          <p:cNvPr id="5" name="Footer Placeholder 4">
            <a:extLst>
              <a:ext uri="{FF2B5EF4-FFF2-40B4-BE49-F238E27FC236}">
                <a16:creationId xmlns:a16="http://schemas.microsoft.com/office/drawing/2014/main" id="{5BC910D2-F0C2-4781-8DA4-ADD22CFA92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4411A2-E76E-4827-9CE5-6441954D23CA}"/>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356072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B0A9B-2FA8-49D0-98AF-28979D17D5B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3CBDCCA-00CE-4198-82A4-E20630BC7D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B4C578C-FE08-4426-B4D6-EBCC94325F3E}"/>
              </a:ext>
            </a:extLst>
          </p:cNvPr>
          <p:cNvSpPr>
            <a:spLocks noGrp="1"/>
          </p:cNvSpPr>
          <p:nvPr>
            <p:ph type="dt" sz="half" idx="10"/>
          </p:nvPr>
        </p:nvSpPr>
        <p:spPr/>
        <p:txBody>
          <a:bodyPr/>
          <a:lstStyle/>
          <a:p>
            <a:fld id="{3D0CFCA5-AD13-4B6D-8FAA-5E3CC57D32DE}" type="datetimeFigureOut">
              <a:rPr lang="en-US" smtClean="0"/>
              <a:t>11/8/2022</a:t>
            </a:fld>
            <a:endParaRPr lang="en-US" dirty="0"/>
          </a:p>
        </p:txBody>
      </p:sp>
      <p:sp>
        <p:nvSpPr>
          <p:cNvPr id="5" name="Footer Placeholder 4">
            <a:extLst>
              <a:ext uri="{FF2B5EF4-FFF2-40B4-BE49-F238E27FC236}">
                <a16:creationId xmlns:a16="http://schemas.microsoft.com/office/drawing/2014/main" id="{5B5713CE-875D-4531-9EAF-3E52F3FDED9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12CD555-07B0-4342-8DB2-DC5CD5C75229}"/>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448003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D76E8-40D5-43C6-AA2D-5E89999024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A8CB20CD-742A-4B9A-AAF2-915272D5BD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4C4901-13E1-4DCB-943A-D375243C447D}"/>
              </a:ext>
            </a:extLst>
          </p:cNvPr>
          <p:cNvSpPr>
            <a:spLocks noGrp="1"/>
          </p:cNvSpPr>
          <p:nvPr>
            <p:ph type="dt" sz="half" idx="10"/>
          </p:nvPr>
        </p:nvSpPr>
        <p:spPr/>
        <p:txBody>
          <a:bodyPr/>
          <a:lstStyle/>
          <a:p>
            <a:fld id="{3D0CFCA5-AD13-4B6D-8FAA-5E3CC57D32DE}" type="datetimeFigureOut">
              <a:rPr lang="en-US" smtClean="0"/>
              <a:t>11/8/2022</a:t>
            </a:fld>
            <a:endParaRPr lang="en-US" dirty="0"/>
          </a:p>
        </p:txBody>
      </p:sp>
      <p:sp>
        <p:nvSpPr>
          <p:cNvPr id="5" name="Footer Placeholder 4">
            <a:extLst>
              <a:ext uri="{FF2B5EF4-FFF2-40B4-BE49-F238E27FC236}">
                <a16:creationId xmlns:a16="http://schemas.microsoft.com/office/drawing/2014/main" id="{473DA35E-448D-4604-A1A8-08709A9270C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A6A250-01A4-47FC-8452-CBA22FC6DEA9}"/>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505867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F2331-5BD4-4937-82B2-C9DB06D55306}"/>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F22AF1F-098F-4419-87E0-27FE08F964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C5133CC9-9F2A-4576-9915-37A2EE1434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7D5BD543-DB06-4DE6-8371-5FA7B68333A3}"/>
              </a:ext>
            </a:extLst>
          </p:cNvPr>
          <p:cNvSpPr>
            <a:spLocks noGrp="1"/>
          </p:cNvSpPr>
          <p:nvPr>
            <p:ph type="dt" sz="half" idx="10"/>
          </p:nvPr>
        </p:nvSpPr>
        <p:spPr/>
        <p:txBody>
          <a:bodyPr/>
          <a:lstStyle/>
          <a:p>
            <a:fld id="{3D0CFCA5-AD13-4B6D-8FAA-5E3CC57D32DE}" type="datetimeFigureOut">
              <a:rPr lang="en-US" smtClean="0"/>
              <a:t>11/8/2022</a:t>
            </a:fld>
            <a:endParaRPr lang="en-US" dirty="0"/>
          </a:p>
        </p:txBody>
      </p:sp>
      <p:sp>
        <p:nvSpPr>
          <p:cNvPr id="6" name="Footer Placeholder 5">
            <a:extLst>
              <a:ext uri="{FF2B5EF4-FFF2-40B4-BE49-F238E27FC236}">
                <a16:creationId xmlns:a16="http://schemas.microsoft.com/office/drawing/2014/main" id="{0B7B483D-B7DE-4E4A-9A49-83F37D7655F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286927F-B076-4D65-B87B-E41150C472FA}"/>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815261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5B166-144D-4E86-8527-91ECAA403866}"/>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263A39A-AE36-4FF7-85B0-BED2C65E9A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3DEDC9-3F49-4803-96C3-9115B6007D4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BA8258E7-ADD4-4943-BCEB-578E8DA7DF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6E9D2F-69F2-4C97-989D-18C0C00A3E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69F20F62-6CA5-4A2B-B1C4-60401F3F203F}"/>
              </a:ext>
            </a:extLst>
          </p:cNvPr>
          <p:cNvSpPr>
            <a:spLocks noGrp="1"/>
          </p:cNvSpPr>
          <p:nvPr>
            <p:ph type="dt" sz="half" idx="10"/>
          </p:nvPr>
        </p:nvSpPr>
        <p:spPr/>
        <p:txBody>
          <a:bodyPr/>
          <a:lstStyle/>
          <a:p>
            <a:fld id="{3D0CFCA5-AD13-4B6D-8FAA-5E3CC57D32DE}" type="datetimeFigureOut">
              <a:rPr lang="en-US" smtClean="0"/>
              <a:t>11/8/2022</a:t>
            </a:fld>
            <a:endParaRPr lang="en-US" dirty="0"/>
          </a:p>
        </p:txBody>
      </p:sp>
      <p:sp>
        <p:nvSpPr>
          <p:cNvPr id="8" name="Footer Placeholder 7">
            <a:extLst>
              <a:ext uri="{FF2B5EF4-FFF2-40B4-BE49-F238E27FC236}">
                <a16:creationId xmlns:a16="http://schemas.microsoft.com/office/drawing/2014/main" id="{9B138049-4D1E-4EFF-852A-A5B4F6B2D7C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508016C-4207-4721-B25D-3D7278E8272C}"/>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437447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B3464-4BBE-4286-BBC4-211D4F9701A5}"/>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EB5E9D05-3C1D-4D09-8E47-CA34FF08F796}"/>
              </a:ext>
            </a:extLst>
          </p:cNvPr>
          <p:cNvSpPr>
            <a:spLocks noGrp="1"/>
          </p:cNvSpPr>
          <p:nvPr>
            <p:ph type="dt" sz="half" idx="10"/>
          </p:nvPr>
        </p:nvSpPr>
        <p:spPr/>
        <p:txBody>
          <a:bodyPr/>
          <a:lstStyle/>
          <a:p>
            <a:fld id="{3D0CFCA5-AD13-4B6D-8FAA-5E3CC57D32DE}" type="datetimeFigureOut">
              <a:rPr lang="en-US" smtClean="0"/>
              <a:t>11/8/2022</a:t>
            </a:fld>
            <a:endParaRPr lang="en-US" dirty="0"/>
          </a:p>
        </p:txBody>
      </p:sp>
      <p:sp>
        <p:nvSpPr>
          <p:cNvPr id="4" name="Footer Placeholder 3">
            <a:extLst>
              <a:ext uri="{FF2B5EF4-FFF2-40B4-BE49-F238E27FC236}">
                <a16:creationId xmlns:a16="http://schemas.microsoft.com/office/drawing/2014/main" id="{CCBDE331-B0D8-4072-BCBD-362460591F5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3A0BEAB-993C-4001-95FE-9A1AECB2CBA7}"/>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013521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4B9CAB-6938-4A29-8378-E9A158353ECC}"/>
              </a:ext>
            </a:extLst>
          </p:cNvPr>
          <p:cNvSpPr>
            <a:spLocks noGrp="1"/>
          </p:cNvSpPr>
          <p:nvPr>
            <p:ph type="dt" sz="half" idx="10"/>
          </p:nvPr>
        </p:nvSpPr>
        <p:spPr/>
        <p:txBody>
          <a:bodyPr/>
          <a:lstStyle/>
          <a:p>
            <a:fld id="{3D0CFCA5-AD13-4B6D-8FAA-5E3CC57D32DE}" type="datetimeFigureOut">
              <a:rPr lang="en-US" smtClean="0"/>
              <a:t>11/8/2022</a:t>
            </a:fld>
            <a:endParaRPr lang="en-US" dirty="0"/>
          </a:p>
        </p:txBody>
      </p:sp>
      <p:sp>
        <p:nvSpPr>
          <p:cNvPr id="3" name="Footer Placeholder 2">
            <a:extLst>
              <a:ext uri="{FF2B5EF4-FFF2-40B4-BE49-F238E27FC236}">
                <a16:creationId xmlns:a16="http://schemas.microsoft.com/office/drawing/2014/main" id="{16FBC87F-14A5-4CD9-A83F-D83FFA9D3F9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75C2600-B7A9-44B0-9401-8C5074E0D21B}"/>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582282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B5D50-3776-46BA-9462-7B3BD08D1C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F4BC8EF2-3301-4F0F-9612-059080568B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74C95F43-AFF2-4C37-BE8C-0B6CE300AB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3BB681-1EB6-4B55-9ABB-83DC7759590E}"/>
              </a:ext>
            </a:extLst>
          </p:cNvPr>
          <p:cNvSpPr>
            <a:spLocks noGrp="1"/>
          </p:cNvSpPr>
          <p:nvPr>
            <p:ph type="dt" sz="half" idx="10"/>
          </p:nvPr>
        </p:nvSpPr>
        <p:spPr/>
        <p:txBody>
          <a:bodyPr/>
          <a:lstStyle/>
          <a:p>
            <a:fld id="{3D0CFCA5-AD13-4B6D-8FAA-5E3CC57D32DE}" type="datetimeFigureOut">
              <a:rPr lang="en-US" smtClean="0"/>
              <a:t>11/8/2022</a:t>
            </a:fld>
            <a:endParaRPr lang="en-US" dirty="0"/>
          </a:p>
        </p:txBody>
      </p:sp>
      <p:sp>
        <p:nvSpPr>
          <p:cNvPr id="6" name="Footer Placeholder 5">
            <a:extLst>
              <a:ext uri="{FF2B5EF4-FFF2-40B4-BE49-F238E27FC236}">
                <a16:creationId xmlns:a16="http://schemas.microsoft.com/office/drawing/2014/main" id="{E7E3AF52-B54C-4FA8-90AA-9583B091612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1F12A92-EAF5-431F-902F-2FBBD5536611}"/>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3395588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2034B-1605-4F08-8B28-F9582DDF4A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4DD8CC4B-13ED-4760-8C8F-58641B5938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a:extLst>
              <a:ext uri="{FF2B5EF4-FFF2-40B4-BE49-F238E27FC236}">
                <a16:creationId xmlns:a16="http://schemas.microsoft.com/office/drawing/2014/main" id="{F99E70A4-CF48-4BA3-BAB2-59FFC1675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894435-DBAE-4F81-B492-4A34AA5C24B4}"/>
              </a:ext>
            </a:extLst>
          </p:cNvPr>
          <p:cNvSpPr>
            <a:spLocks noGrp="1"/>
          </p:cNvSpPr>
          <p:nvPr>
            <p:ph type="dt" sz="half" idx="10"/>
          </p:nvPr>
        </p:nvSpPr>
        <p:spPr/>
        <p:txBody>
          <a:bodyPr/>
          <a:lstStyle/>
          <a:p>
            <a:fld id="{3D0CFCA5-AD13-4B6D-8FAA-5E3CC57D32DE}" type="datetimeFigureOut">
              <a:rPr lang="en-US" smtClean="0"/>
              <a:t>11/8/2022</a:t>
            </a:fld>
            <a:endParaRPr lang="en-US" dirty="0"/>
          </a:p>
        </p:txBody>
      </p:sp>
      <p:sp>
        <p:nvSpPr>
          <p:cNvPr id="6" name="Footer Placeholder 5">
            <a:extLst>
              <a:ext uri="{FF2B5EF4-FFF2-40B4-BE49-F238E27FC236}">
                <a16:creationId xmlns:a16="http://schemas.microsoft.com/office/drawing/2014/main" id="{73D921C4-70F2-44D3-8FAF-C33F90F72D0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0A3A7C4-5563-45DD-9BBC-2E21702CE10B}"/>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2039489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51ED30-D668-46D3-80DA-90C6832CEE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2EB3910-9AE9-4D9B-8FB5-FA39AB0D16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9184E14-41D2-4356-8BF4-9C9DACF85A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0CFCA5-AD13-4B6D-8FAA-5E3CC57D32DE}" type="datetimeFigureOut">
              <a:rPr lang="en-US" smtClean="0"/>
              <a:t>11/8/2022</a:t>
            </a:fld>
            <a:endParaRPr lang="en-US" dirty="0"/>
          </a:p>
        </p:txBody>
      </p:sp>
      <p:sp>
        <p:nvSpPr>
          <p:cNvPr id="5" name="Footer Placeholder 4">
            <a:extLst>
              <a:ext uri="{FF2B5EF4-FFF2-40B4-BE49-F238E27FC236}">
                <a16:creationId xmlns:a16="http://schemas.microsoft.com/office/drawing/2014/main" id="{F2C57952-342F-4D46-B2A7-93CA455110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4BFA837-34E7-4C05-A0FD-71098D23F0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0E1D0D-568C-4162-91F5-B5EAB1E47434}" type="slidenum">
              <a:rPr lang="en-US" smtClean="0"/>
              <a:t>‹#›</a:t>
            </a:fld>
            <a:endParaRPr lang="en-US" dirty="0"/>
          </a:p>
        </p:txBody>
      </p:sp>
    </p:spTree>
    <p:extLst>
      <p:ext uri="{BB962C8B-B14F-4D97-AF65-F5344CB8AC3E}">
        <p14:creationId xmlns:p14="http://schemas.microsoft.com/office/powerpoint/2010/main" val="506556458"/>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992981" y="4618157"/>
            <a:ext cx="10206037" cy="1572485"/>
          </a:xfrm>
        </p:spPr>
        <p:txBody>
          <a:bodyPr>
            <a:noAutofit/>
          </a:bodyPr>
          <a:lstStyle/>
          <a:p>
            <a:r>
              <a:rPr lang="en-US" sz="6000" b="1" dirty="0"/>
              <a:t>30. The Means of Grace - Pt 2 Prayer</a:t>
            </a:r>
          </a:p>
        </p:txBody>
      </p:sp>
      <p:pic>
        <p:nvPicPr>
          <p:cNvPr id="4" name="Grafik 3">
            <a:extLst>
              <a:ext uri="{FF2B5EF4-FFF2-40B4-BE49-F238E27FC236}">
                <a16:creationId xmlns:a16="http://schemas.microsoft.com/office/drawing/2014/main" id="{3F1D5D21-1130-4442-B590-0915904445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2592" y="667358"/>
            <a:ext cx="4048398" cy="3765010"/>
          </a:xfrm>
          <a:prstGeom prst="rect">
            <a:avLst/>
          </a:prstGeom>
        </p:spPr>
      </p:pic>
    </p:spTree>
    <p:extLst>
      <p:ext uri="{BB962C8B-B14F-4D97-AF65-F5344CB8AC3E}">
        <p14:creationId xmlns:p14="http://schemas.microsoft.com/office/powerpoint/2010/main" val="2403640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a:bodyPr>
          <a:lstStyle/>
          <a:p>
            <a:pPr lvl="0" algn="l">
              <a:defRPr/>
            </a:pPr>
            <a:r>
              <a:rPr lang="en-US" sz="4000" b="1" dirty="0">
                <a:solidFill>
                  <a:prstClr val="black"/>
                </a:solidFill>
              </a:rPr>
              <a:t>Six Petitions:</a:t>
            </a:r>
          </a:p>
          <a:p>
            <a:pPr lvl="0" algn="l">
              <a:defRPr/>
            </a:pPr>
            <a:r>
              <a:rPr lang="en-US" sz="3800" b="1" dirty="0">
                <a:solidFill>
                  <a:prstClr val="black"/>
                </a:solidFill>
              </a:rPr>
              <a:t>1. </a:t>
            </a:r>
            <a:r>
              <a:rPr lang="en-US" sz="3800" b="1" u="sng" dirty="0">
                <a:solidFill>
                  <a:prstClr val="black"/>
                </a:solidFill>
              </a:rPr>
              <a:t>“Hallowed Be Your Name”</a:t>
            </a:r>
          </a:p>
          <a:p>
            <a:pPr marL="252000" lvl="0" indent="-252000" algn="l">
              <a:buFont typeface="Wingdings" panose="05000000000000000000" pitchFamily="2" charset="2"/>
              <a:buChar char="§"/>
              <a:defRPr/>
            </a:pPr>
            <a:r>
              <a:rPr lang="en-US" sz="3100" b="1" dirty="0">
                <a:solidFill>
                  <a:prstClr val="black"/>
                </a:solidFill>
              </a:rPr>
              <a:t>We proclaim God as holy, righteous and just</a:t>
            </a:r>
          </a:p>
          <a:p>
            <a:pPr marL="252000" lvl="0" indent="-252000" algn="l">
              <a:buFont typeface="Wingdings" panose="05000000000000000000" pitchFamily="2" charset="2"/>
              <a:buChar char="§"/>
              <a:defRPr/>
            </a:pPr>
            <a:r>
              <a:rPr lang="en-US" sz="3000" b="1" u="sng" dirty="0">
                <a:solidFill>
                  <a:prstClr val="black"/>
                </a:solidFill>
              </a:rPr>
              <a:t>Ps 50:2 </a:t>
            </a:r>
            <a:r>
              <a:rPr lang="en-US" sz="3000" b="1" dirty="0">
                <a:solidFill>
                  <a:prstClr val="black"/>
                </a:solidFill>
              </a:rPr>
              <a:t>– “From Zion, perfect in beauty, God shines forth.”</a:t>
            </a:r>
          </a:p>
          <a:p>
            <a:pPr marL="252000" lvl="0" indent="-252000" algn="l">
              <a:buFont typeface="Wingdings" panose="05000000000000000000" pitchFamily="2" charset="2"/>
              <a:buChar char="§"/>
              <a:defRPr/>
            </a:pPr>
            <a:r>
              <a:rPr lang="en-US" sz="3000" b="1" u="sng" dirty="0">
                <a:solidFill>
                  <a:prstClr val="black"/>
                </a:solidFill>
              </a:rPr>
              <a:t>Ps 99:5 </a:t>
            </a:r>
            <a:r>
              <a:rPr lang="en-US" sz="3000" b="1" dirty="0">
                <a:solidFill>
                  <a:prstClr val="black"/>
                </a:solidFill>
              </a:rPr>
              <a:t>- Exalt the Lord our God &amp; worship at his footstool; he is holy</a:t>
            </a:r>
          </a:p>
          <a:p>
            <a:pPr lvl="0" algn="l">
              <a:defRPr/>
            </a:pPr>
            <a:r>
              <a:rPr lang="en-US" sz="3800" b="1" dirty="0">
                <a:solidFill>
                  <a:prstClr val="black"/>
                </a:solidFill>
              </a:rPr>
              <a:t>2. “</a:t>
            </a:r>
            <a:r>
              <a:rPr lang="en-US" sz="3800" b="1" u="sng" dirty="0">
                <a:solidFill>
                  <a:prstClr val="black"/>
                </a:solidFill>
              </a:rPr>
              <a:t>Your Kingdom Come”</a:t>
            </a:r>
            <a:endParaRPr lang="en-US" sz="3800" b="1" dirty="0">
              <a:solidFill>
                <a:prstClr val="black"/>
              </a:solidFill>
            </a:endParaRPr>
          </a:p>
          <a:p>
            <a:pPr marL="252000" lvl="0" indent="-252000" algn="l">
              <a:buFont typeface="Wingdings" panose="05000000000000000000" pitchFamily="2" charset="2"/>
              <a:buChar char="§"/>
              <a:defRPr/>
            </a:pPr>
            <a:r>
              <a:rPr lang="en-US" sz="3000" b="1" dirty="0">
                <a:solidFill>
                  <a:prstClr val="black"/>
                </a:solidFill>
              </a:rPr>
              <a:t>May your kingdom be evident in all areas of our lives</a:t>
            </a:r>
          </a:p>
          <a:p>
            <a:pPr marL="252000" lvl="0" indent="-252000" algn="l">
              <a:buFont typeface="Wingdings" panose="05000000000000000000" pitchFamily="2" charset="2"/>
              <a:buChar char="§"/>
              <a:defRPr/>
            </a:pPr>
            <a:r>
              <a:rPr lang="en-US" sz="3000" b="1" dirty="0">
                <a:solidFill>
                  <a:prstClr val="black"/>
                </a:solidFill>
              </a:rPr>
              <a:t>May your rule over the world be realized in our world</a:t>
            </a:r>
          </a:p>
          <a:p>
            <a:pPr marL="252000" lvl="0" indent="-252000" algn="l">
              <a:buFont typeface="Wingdings" panose="05000000000000000000" pitchFamily="2" charset="2"/>
              <a:buChar char="§"/>
              <a:defRPr/>
            </a:pPr>
            <a:r>
              <a:rPr lang="en-US" sz="3000" b="1" dirty="0">
                <a:solidFill>
                  <a:prstClr val="black"/>
                </a:solidFill>
              </a:rPr>
              <a:t>May you come soon to establish a rule of perfect peace and justice</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Our Model: The Lord’s Prayer</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2945754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a:bodyPr>
          <a:lstStyle/>
          <a:p>
            <a:pPr lvl="0" algn="l">
              <a:defRPr/>
            </a:pPr>
            <a:r>
              <a:rPr lang="en-US" sz="3600" b="1" dirty="0">
                <a:solidFill>
                  <a:prstClr val="black"/>
                </a:solidFill>
              </a:rPr>
              <a:t>3. </a:t>
            </a:r>
            <a:r>
              <a:rPr lang="en-US" sz="3600" b="1" u="sng" dirty="0">
                <a:solidFill>
                  <a:prstClr val="black"/>
                </a:solidFill>
              </a:rPr>
              <a:t>“Your Will Be Done on Earth as It Is in Heaven”</a:t>
            </a:r>
          </a:p>
          <a:p>
            <a:pPr marL="252000" lvl="0" indent="-252000" algn="l">
              <a:buFont typeface="Wingdings" panose="05000000000000000000" pitchFamily="2" charset="2"/>
              <a:buChar char="§"/>
              <a:defRPr/>
            </a:pPr>
            <a:r>
              <a:rPr lang="en-US" sz="3100" b="1" dirty="0">
                <a:solidFill>
                  <a:prstClr val="black"/>
                </a:solidFill>
              </a:rPr>
              <a:t>May our hearts, minds &amp; wills be submissive to your will</a:t>
            </a:r>
          </a:p>
          <a:p>
            <a:pPr marL="252000" lvl="0" indent="-252000" algn="l">
              <a:buFont typeface="Wingdings" panose="05000000000000000000" pitchFamily="2" charset="2"/>
              <a:buChar char="§"/>
              <a:defRPr/>
            </a:pPr>
            <a:r>
              <a:rPr lang="en-US" sz="3000" b="1" dirty="0">
                <a:solidFill>
                  <a:prstClr val="black"/>
                </a:solidFill>
              </a:rPr>
              <a:t>As Jesus prayed “Yet not as I will, but as you will”(Matt 36:39), may we accept God’s will even in suffering, hardships, and tragedy</a:t>
            </a:r>
          </a:p>
          <a:p>
            <a:pPr marL="252000" lvl="0" indent="-252000" algn="l">
              <a:buFont typeface="Wingdings" panose="05000000000000000000" pitchFamily="2" charset="2"/>
              <a:buChar char="§"/>
              <a:defRPr/>
            </a:pPr>
            <a:r>
              <a:rPr lang="en-US" sz="3000" b="1" dirty="0">
                <a:solidFill>
                  <a:prstClr val="black"/>
                </a:solidFill>
              </a:rPr>
              <a:t>May we not become downcast, bitter and despondent by troubles</a:t>
            </a:r>
          </a:p>
          <a:p>
            <a:pPr lvl="0" algn="l">
              <a:defRPr/>
            </a:pPr>
            <a:r>
              <a:rPr lang="en-US" sz="3600" b="1" u="sng" dirty="0">
                <a:solidFill>
                  <a:prstClr val="black"/>
                </a:solidFill>
              </a:rPr>
              <a:t>NOTE</a:t>
            </a:r>
            <a:r>
              <a:rPr lang="en-US" sz="3600" b="1" dirty="0">
                <a:solidFill>
                  <a:prstClr val="black"/>
                </a:solidFill>
              </a:rPr>
              <a:t>: First 3 petitions are about God</a:t>
            </a:r>
          </a:p>
          <a:p>
            <a:pPr marL="252000" lvl="0" indent="-252000" algn="l">
              <a:buFont typeface="Wingdings" panose="05000000000000000000" pitchFamily="2" charset="2"/>
              <a:buChar char="§"/>
              <a:defRPr/>
            </a:pPr>
            <a:r>
              <a:rPr lang="en-US" sz="3000" b="1" dirty="0">
                <a:solidFill>
                  <a:prstClr val="black"/>
                </a:solidFill>
              </a:rPr>
              <a:t>Priority to praising God &amp; acknowledging his greatness everywhere</a:t>
            </a:r>
          </a:p>
          <a:p>
            <a:pPr marL="252000" lvl="0" indent="-252000" algn="l">
              <a:buFont typeface="Wingdings" panose="05000000000000000000" pitchFamily="2" charset="2"/>
              <a:buChar char="§"/>
              <a:defRPr/>
            </a:pPr>
            <a:r>
              <a:rPr lang="en-US" sz="3000" b="1" dirty="0">
                <a:solidFill>
                  <a:prstClr val="black"/>
                </a:solidFill>
              </a:rPr>
              <a:t>Strive for lives of love and obedience to him</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3600" b="1" dirty="0">
                <a:solidFill>
                  <a:prstClr val="black"/>
                </a:solidFill>
                <a:latin typeface="Calibri" panose="020F0502020204030204"/>
              </a:rPr>
              <a:t>Next</a:t>
            </a:r>
            <a:r>
              <a:rPr kumimoji="0" lang="en-US" sz="3600" b="1" i="0" u="none" strike="noStrike" kern="1200" cap="none" spc="0" normalizeH="0" baseline="0" noProof="0" dirty="0">
                <a:ln>
                  <a:noFill/>
                </a:ln>
                <a:solidFill>
                  <a:prstClr val="black"/>
                </a:solidFill>
                <a:effectLst/>
                <a:uLnTx/>
                <a:uFillTx/>
                <a:latin typeface="Calibri" panose="020F0502020204030204"/>
                <a:ea typeface="+mn-ea"/>
                <a:cs typeface="+mn-cs"/>
              </a:rPr>
              <a:t> 3 petitions are about our needs in context of mission</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Our Model: The Lord’s Prayer</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1423826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60485" y="1014075"/>
            <a:ext cx="11447202" cy="5483440"/>
          </a:xfrm>
        </p:spPr>
        <p:txBody>
          <a:bodyPr>
            <a:normAutofit lnSpcReduction="10000"/>
          </a:bodyPr>
          <a:lstStyle/>
          <a:p>
            <a:pPr lvl="0" algn="l">
              <a:defRPr/>
            </a:pPr>
            <a:r>
              <a:rPr lang="en-US" sz="3200" b="1" dirty="0">
                <a:solidFill>
                  <a:prstClr val="black"/>
                </a:solidFill>
              </a:rPr>
              <a:t>4. </a:t>
            </a:r>
            <a:r>
              <a:rPr lang="en-US" sz="3200" b="1" u="sng" dirty="0">
                <a:solidFill>
                  <a:prstClr val="black"/>
                </a:solidFill>
              </a:rPr>
              <a:t>“Give Us Today Our Daily Bread”</a:t>
            </a:r>
          </a:p>
          <a:p>
            <a:pPr marL="252000" lvl="0" indent="-252000" algn="l">
              <a:buFont typeface="Wingdings" panose="05000000000000000000" pitchFamily="2" charset="2"/>
              <a:buChar char="§"/>
              <a:defRPr/>
            </a:pPr>
            <a:r>
              <a:rPr lang="en-US" sz="3000" b="1" dirty="0">
                <a:solidFill>
                  <a:prstClr val="black"/>
                </a:solidFill>
              </a:rPr>
              <a:t>Grant not only us but all the people the necessities of life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3200" b="1" dirty="0">
                <a:solidFill>
                  <a:prstClr val="black"/>
                </a:solidFill>
                <a:latin typeface="Calibri" panose="020F0502020204030204"/>
              </a:rPr>
              <a:t>5</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3200" b="1" i="0" u="sng" strike="noStrike" kern="1200" cap="none" spc="0" normalizeH="0" baseline="0" noProof="0" dirty="0">
                <a:ln>
                  <a:noFill/>
                </a:ln>
                <a:solidFill>
                  <a:prstClr val="black"/>
                </a:solidFill>
                <a:effectLst/>
                <a:uLnTx/>
                <a:uFillTx/>
                <a:latin typeface="Calibri" panose="020F0502020204030204"/>
                <a:ea typeface="+mn-ea"/>
                <a:cs typeface="+mn-cs"/>
              </a:rPr>
              <a:t>“Forgive Us our Debts as We Forgive our Debtors”</a:t>
            </a:r>
            <a:endParaRPr lang="en-US" sz="3200" b="1" dirty="0">
              <a:solidFill>
                <a:prstClr val="black"/>
              </a:solidFill>
            </a:endParaRPr>
          </a:p>
          <a:p>
            <a:pPr marL="252000" lvl="0" indent="-252000" algn="l">
              <a:buFont typeface="Wingdings" panose="05000000000000000000" pitchFamily="2" charset="2"/>
              <a:buChar char="§"/>
              <a:defRPr/>
            </a:pPr>
            <a:r>
              <a:rPr lang="en-US" sz="3000" b="1" dirty="0">
                <a:solidFill>
                  <a:prstClr val="black"/>
                </a:solidFill>
              </a:rPr>
              <a:t>Confess &amp; seek forgiveness, so as to forgive others who sin against us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3200" b="1" dirty="0">
                <a:solidFill>
                  <a:prstClr val="black"/>
                </a:solidFill>
                <a:latin typeface="Calibri" panose="020F0502020204030204"/>
              </a:rPr>
              <a:t>6</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3200" b="1" i="0" u="sng" strike="noStrike" kern="1200" cap="none" spc="0" normalizeH="0" baseline="0" noProof="0" dirty="0">
                <a:ln>
                  <a:noFill/>
                </a:ln>
                <a:solidFill>
                  <a:prstClr val="black"/>
                </a:solidFill>
                <a:effectLst/>
                <a:uLnTx/>
                <a:uFillTx/>
                <a:latin typeface="Calibri" panose="020F0502020204030204"/>
                <a:ea typeface="+mn-ea"/>
                <a:cs typeface="+mn-cs"/>
              </a:rPr>
              <a:t>“Lead us not into Temptation, but Deliver us from the Evil One”</a:t>
            </a:r>
            <a:endParaRPr lang="en-US" sz="3200" b="1" dirty="0">
              <a:solidFill>
                <a:prstClr val="black"/>
              </a:solidFill>
            </a:endParaRPr>
          </a:p>
          <a:p>
            <a:pPr marL="252000" lvl="0" indent="-252000" algn="l">
              <a:buFont typeface="Wingdings" panose="05000000000000000000" pitchFamily="2" charset="2"/>
              <a:buChar char="§"/>
              <a:defRPr/>
            </a:pPr>
            <a:r>
              <a:rPr lang="en-US" sz="3000" b="1" dirty="0">
                <a:solidFill>
                  <a:prstClr val="black"/>
                </a:solidFill>
              </a:rPr>
              <a:t>Keep us from giving in to temptation, and from Satan &amp; the evil world</a:t>
            </a:r>
          </a:p>
          <a:p>
            <a:pPr lvl="0" algn="l">
              <a:defRPr/>
            </a:pPr>
            <a:r>
              <a:rPr lang="en-US" sz="3200" b="1" u="sng" dirty="0">
                <a:solidFill>
                  <a:prstClr val="black"/>
                </a:solidFill>
              </a:rPr>
              <a:t>Doxology</a:t>
            </a:r>
            <a:r>
              <a:rPr lang="en-US" sz="3200" b="1" dirty="0">
                <a:solidFill>
                  <a:prstClr val="black"/>
                </a:solidFill>
              </a:rPr>
              <a:t>: “For yours is the kingdom and the power and the glory forever. Amen.” [From David’s prayer in 1 Chron. 29:10-11)</a:t>
            </a:r>
          </a:p>
          <a:p>
            <a:pPr marL="252000" lvl="0" indent="-252000" algn="l">
              <a:buFont typeface="Wingdings" panose="05000000000000000000" pitchFamily="2" charset="2"/>
              <a:buChar char="§"/>
              <a:defRPr/>
            </a:pPr>
            <a:r>
              <a:rPr lang="en-US" sz="3000" b="1" dirty="0">
                <a:solidFill>
                  <a:prstClr val="black"/>
                </a:solidFill>
              </a:rPr>
              <a:t>“Yours, Lord, is the greatness and the power and the glory and the majesty and the splendor, for everything in heaven and earth is yours. Yours, Lord, is the kingdom; you are exalted as head over all.”</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193495" y="93206"/>
            <a:ext cx="11781182" cy="830997"/>
          </a:xfrm>
          <a:prstGeom prst="rect">
            <a:avLst/>
          </a:prstGeom>
          <a:noFill/>
        </p:spPr>
        <p:txBody>
          <a:bodyPr wrap="square" rtlCol="0">
            <a:spAutoFit/>
          </a:bodyPr>
          <a:lstStyle/>
          <a:p>
            <a:pPr algn="ctr"/>
            <a:r>
              <a:rPr lang="en-US" sz="4800" b="1" u="sng" dirty="0"/>
              <a:t>Our Model: The Lord’s Prayer</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3742494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a:bodyPr>
          <a:lstStyle/>
          <a:p>
            <a:pPr lvl="0" algn="l">
              <a:defRPr/>
            </a:pPr>
            <a:r>
              <a:rPr lang="en-US" sz="3200" b="1" dirty="0">
                <a:solidFill>
                  <a:prstClr val="black"/>
                </a:solidFill>
              </a:rPr>
              <a:t>“Ultimately, we cannot pray the Lord’s Prayer without stepping into our broken world as Jesus’s disciples. The Lord’s Prayer empowers us to participate in Jesus’s work and fulfill God’s world mission.” - Jeremy Linneman</a:t>
            </a:r>
          </a:p>
          <a:p>
            <a:pPr lvl="0" algn="l">
              <a:defRPr/>
            </a:pPr>
            <a:r>
              <a:rPr lang="en-US" sz="3200" b="1" dirty="0">
                <a:solidFill>
                  <a:prstClr val="black"/>
                </a:solidFill>
              </a:rPr>
              <a:t>“We do well not to pray the Lord’s Prayer lightly. It takes guts to pray it at all. To speak those words is to invite the tiger out of the cage, to unleash a power that makes atomic power look like a warm breeze.” - Frederick Buechner </a:t>
            </a:r>
          </a:p>
          <a:p>
            <a:pPr marL="252000" lvl="0" indent="-252000" algn="l">
              <a:buFont typeface="Wingdings" panose="05000000000000000000" pitchFamily="2" charset="2"/>
              <a:buChar char="§"/>
              <a:defRPr/>
            </a:pPr>
            <a:r>
              <a:rPr lang="en-US" sz="3200" b="1" dirty="0">
                <a:solidFill>
                  <a:prstClr val="black"/>
                </a:solidFill>
              </a:rPr>
              <a:t>The Lord’s Prayer is a song of promise that will one day be fulfilled. One day, it will be on earth as it is in heaven. All shall be well. Until then, we pray.</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Conclusion</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488797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1417983" y="5459896"/>
            <a:ext cx="9250017" cy="755374"/>
          </a:xfrm>
        </p:spPr>
        <p:txBody>
          <a:bodyPr>
            <a:normAutofit/>
          </a:bodyPr>
          <a:lstStyle/>
          <a:p>
            <a:r>
              <a:rPr lang="en-US" sz="4800" b="1" dirty="0"/>
              <a:t>Thank you!</a:t>
            </a:r>
          </a:p>
        </p:txBody>
      </p:sp>
      <p:pic>
        <p:nvPicPr>
          <p:cNvPr id="6" name="Grafik 5">
            <a:extLst>
              <a:ext uri="{FF2B5EF4-FFF2-40B4-BE49-F238E27FC236}">
                <a16:creationId xmlns:a16="http://schemas.microsoft.com/office/drawing/2014/main" id="{CCBC11DC-64BE-0A4E-991D-02A23A0C5C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83743" y="1239078"/>
            <a:ext cx="4424517" cy="4114800"/>
          </a:xfrm>
          <a:prstGeom prst="rect">
            <a:avLst/>
          </a:prstGeom>
        </p:spPr>
      </p:pic>
    </p:spTree>
    <p:extLst>
      <p:ext uri="{BB962C8B-B14F-4D97-AF65-F5344CB8AC3E}">
        <p14:creationId xmlns:p14="http://schemas.microsoft.com/office/powerpoint/2010/main" val="2133412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2" y="1231210"/>
            <a:ext cx="11450133" cy="5188640"/>
          </a:xfrm>
        </p:spPr>
        <p:txBody>
          <a:bodyPr>
            <a:normAutofit/>
          </a:bodyPr>
          <a:lstStyle/>
          <a:p>
            <a:pPr lvl="0" algn="l">
              <a:defRPr/>
            </a:pPr>
            <a:r>
              <a:rPr lang="en-US" sz="4000" b="1" dirty="0"/>
              <a:t>Prayer is the third means of grace for Christian growth and maturity in the faith</a:t>
            </a:r>
            <a:endParaRPr lang="en-US" sz="4000" b="1" dirty="0">
              <a:solidFill>
                <a:prstClr val="black"/>
              </a:solidFill>
            </a:endParaRPr>
          </a:p>
          <a:p>
            <a:pPr marL="252000" lvl="0" indent="-252000" algn="l">
              <a:buFont typeface="Wingdings" panose="05000000000000000000" pitchFamily="2" charset="2"/>
              <a:buChar char="§"/>
              <a:defRPr/>
            </a:pPr>
            <a:r>
              <a:rPr lang="en-US" sz="3200" b="1" dirty="0">
                <a:solidFill>
                  <a:prstClr val="black"/>
                </a:solidFill>
              </a:rPr>
              <a:t>God calls all people to pray to enjoy fellowship with him (Ps 65:2)</a:t>
            </a:r>
          </a:p>
          <a:p>
            <a:pPr marL="252000" lvl="0" indent="-252000" algn="l">
              <a:buFont typeface="Wingdings" panose="05000000000000000000" pitchFamily="2" charset="2"/>
              <a:buChar char="§"/>
              <a:defRPr/>
            </a:pPr>
            <a:r>
              <a:rPr lang="en-US" sz="3200" b="1" dirty="0">
                <a:solidFill>
                  <a:prstClr val="black"/>
                </a:solidFill>
              </a:rPr>
              <a:t>Prayer is a special part of personal &amp; corporate worship (Phil 4:6)</a:t>
            </a:r>
          </a:p>
          <a:p>
            <a:pPr lvl="0" algn="l">
              <a:defRPr/>
            </a:pPr>
            <a:r>
              <a:rPr lang="en-US" sz="3600" b="1" dirty="0">
                <a:solidFill>
                  <a:prstClr val="black"/>
                </a:solidFill>
              </a:rPr>
              <a:t>Calvin states: “faith is the principal work of the Holy Spirit” (3.1.4), and “prayer ... is the chief exercise of faith”(3.20.1).</a:t>
            </a:r>
          </a:p>
          <a:p>
            <a:pPr marL="252000" lvl="0" indent="-252000" algn="l">
              <a:buFont typeface="Wingdings" panose="05000000000000000000" pitchFamily="2" charset="2"/>
              <a:buChar char="§"/>
              <a:defRPr/>
            </a:pPr>
            <a:r>
              <a:rPr lang="en-US" sz="3200" b="1" dirty="0">
                <a:solidFill>
                  <a:prstClr val="black"/>
                </a:solidFill>
              </a:rPr>
              <a:t>The chief indicator of the vitality and fruit of our faith</a:t>
            </a:r>
            <a:endParaRPr lang="en-US" sz="4000" b="1" dirty="0">
              <a:solidFill>
                <a:prstClr val="black"/>
              </a:solidFill>
              <a:latin typeface="Calibri" panose="020F0502020204030204" pitchFamily="34" charset="0"/>
              <a:cs typeface="Calibri" panose="020F0502020204030204" pitchFamily="34" charset="0"/>
            </a:endParaRPr>
          </a:p>
          <a:p>
            <a:pPr lvl="0" algn="l">
              <a:defRPr/>
            </a:pPr>
            <a:endParaRPr lang="en-US" b="1" dirty="0">
              <a:solidFill>
                <a:prstClr val="black"/>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Introduction</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700449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a:bodyPr>
          <a:lstStyle/>
          <a:p>
            <a:pPr lvl="0" algn="l">
              <a:defRPr/>
            </a:pPr>
            <a:r>
              <a:rPr lang="en-US" sz="3600" b="1" dirty="0">
                <a:solidFill>
                  <a:prstClr val="black"/>
                </a:solidFill>
              </a:rPr>
              <a:t>Prayer is the chief means whereby the Spirit grants us all the benefits of our salvation and of our union with Christ</a:t>
            </a:r>
          </a:p>
          <a:p>
            <a:pPr marL="252000" lvl="0" indent="-252000" algn="l">
              <a:buFont typeface="Wingdings" panose="05000000000000000000" pitchFamily="2" charset="2"/>
              <a:buChar char="§"/>
              <a:defRPr/>
            </a:pPr>
            <a:r>
              <a:rPr lang="en-US" sz="3600" b="1" dirty="0">
                <a:solidFill>
                  <a:prstClr val="black"/>
                </a:solidFill>
              </a:rPr>
              <a:t>“Otherwise, to know God as the master and bestower of all good things, who invites us to request them of him, and still not go to him and not ask of him – this would be of as little profit as for a man to neglect a treasure, buried and hidden in the earth, after it had been pointed out to him” (</a:t>
            </a:r>
            <a:r>
              <a:rPr lang="en-US" sz="3600" b="1" i="1" dirty="0">
                <a:solidFill>
                  <a:prstClr val="black"/>
                </a:solidFill>
              </a:rPr>
              <a:t>Calvin, Institutes: </a:t>
            </a:r>
            <a:r>
              <a:rPr lang="en-US" sz="3600" b="1" dirty="0">
                <a:solidFill>
                  <a:prstClr val="black"/>
                </a:solidFill>
              </a:rPr>
              <a:t>3.20.1).</a:t>
            </a:r>
          </a:p>
          <a:p>
            <a:pPr marL="252000" lvl="0" indent="-252000" algn="l">
              <a:buFont typeface="Wingdings" panose="05000000000000000000" pitchFamily="2" charset="2"/>
              <a:buChar char="§"/>
              <a:defRPr/>
            </a:pPr>
            <a:r>
              <a:rPr lang="en-US" sz="3200" b="1" dirty="0">
                <a:solidFill>
                  <a:prstClr val="black"/>
                </a:solidFill>
              </a:rPr>
              <a:t>In prayer we draw on the rich ‘treasures’ that we have in Christ</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Introduction</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3836297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fontScale="92500" lnSpcReduction="10000"/>
          </a:bodyPr>
          <a:lstStyle/>
          <a:p>
            <a:pPr lvl="0" algn="l">
              <a:defRPr/>
            </a:pPr>
            <a:r>
              <a:rPr lang="en-US" sz="4000" b="1" dirty="0">
                <a:solidFill>
                  <a:prstClr val="black"/>
                </a:solidFill>
              </a:rPr>
              <a:t>“Prayer is ultimately a verbal response of faith to a transcendent God’s Word and his grace.” – Tim Keller</a:t>
            </a:r>
          </a:p>
          <a:p>
            <a:pPr marL="252000" lvl="0" indent="-252000" algn="l">
              <a:buFont typeface="Wingdings" panose="05000000000000000000" pitchFamily="2" charset="2"/>
              <a:buChar char="§"/>
              <a:defRPr/>
            </a:pPr>
            <a:r>
              <a:rPr lang="en-US" sz="3600" b="1" dirty="0">
                <a:solidFill>
                  <a:prstClr val="black"/>
                </a:solidFill>
              </a:rPr>
              <a:t>It is a conversation with God which he has started</a:t>
            </a:r>
          </a:p>
          <a:p>
            <a:pPr marL="252000" lvl="0" indent="-252000" algn="l">
              <a:buFont typeface="Wingdings" panose="05000000000000000000" pitchFamily="2" charset="2"/>
              <a:buChar char="§"/>
              <a:defRPr/>
            </a:pPr>
            <a:r>
              <a:rPr lang="en-US" sz="3600" b="1" dirty="0">
                <a:solidFill>
                  <a:prstClr val="black"/>
                </a:solidFill>
              </a:rPr>
              <a:t>It eventually becomes a full personal encounter with God</a:t>
            </a:r>
          </a:p>
          <a:p>
            <a:pPr lvl="0" algn="l">
              <a:defRPr/>
            </a:pPr>
            <a:r>
              <a:rPr lang="en-US" sz="3800" b="1" dirty="0">
                <a:solidFill>
                  <a:prstClr val="black"/>
                </a:solidFill>
              </a:rPr>
              <a:t>“Prayer is the way to sense and appropriate this access to God and to his fatherly love, and to experience the calm and strength in one’s life that results from such assurance of being cared for.” –Tim Keller</a:t>
            </a:r>
          </a:p>
          <a:p>
            <a:pPr marL="252000" lvl="0" indent="-252000" algn="l">
              <a:buFont typeface="Wingdings" panose="05000000000000000000" pitchFamily="2" charset="2"/>
              <a:buChar char="§"/>
              <a:defRPr/>
            </a:pPr>
            <a:r>
              <a:rPr lang="en-US" sz="3600" b="1" dirty="0">
                <a:solidFill>
                  <a:prstClr val="black"/>
                </a:solidFill>
              </a:rPr>
              <a:t>Sixteenth century Anglican pastor and poet, George Herbert, describes prayer as the “heart in pilgrimage.”</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What is Prayer?</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2931978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lnSpcReduction="10000"/>
          </a:bodyPr>
          <a:lstStyle/>
          <a:p>
            <a:pPr lvl="0" algn="l">
              <a:defRPr/>
            </a:pPr>
            <a:r>
              <a:rPr lang="en-US" sz="4000" b="1" dirty="0">
                <a:solidFill>
                  <a:prstClr val="black"/>
                </a:solidFill>
              </a:rPr>
              <a:t>Prayer is modelled for us by Christ and the apostles</a:t>
            </a:r>
          </a:p>
          <a:p>
            <a:pPr marL="252000" lvl="0" indent="-252000" algn="l">
              <a:buFont typeface="Wingdings" panose="05000000000000000000" pitchFamily="2" charset="2"/>
              <a:buChar char="§"/>
              <a:defRPr/>
            </a:pPr>
            <a:r>
              <a:rPr lang="en-US" sz="3400" b="1" dirty="0">
                <a:solidFill>
                  <a:prstClr val="black"/>
                </a:solidFill>
              </a:rPr>
              <a:t>Jesus’ life and ministry was characterized by prayer</a:t>
            </a:r>
          </a:p>
          <a:p>
            <a:pPr marL="252000" lvl="0" indent="-252000" algn="l">
              <a:buFont typeface="Wingdings" panose="05000000000000000000" pitchFamily="2" charset="2"/>
              <a:buChar char="§"/>
              <a:defRPr/>
            </a:pPr>
            <a:r>
              <a:rPr lang="en-US" sz="3400" b="1" dirty="0">
                <a:solidFill>
                  <a:prstClr val="black"/>
                </a:solidFill>
              </a:rPr>
              <a:t>Prayer is central to the apostles’ ministry – Acts &amp; epistles</a:t>
            </a:r>
          </a:p>
          <a:p>
            <a:pPr lvl="0" algn="l">
              <a:defRPr/>
            </a:pPr>
            <a:r>
              <a:rPr lang="en-US" sz="3700" b="1" dirty="0">
                <a:solidFill>
                  <a:prstClr val="black"/>
                </a:solidFill>
              </a:rPr>
              <a:t>Book of Psalms gives range of prayers: worship, lament, thanksgiving, confidence, wisdom, confession, complaint</a:t>
            </a:r>
          </a:p>
          <a:p>
            <a:pPr marL="252000" lvl="0" indent="-252000" algn="l">
              <a:buFont typeface="Wingdings" panose="05000000000000000000" pitchFamily="2" charset="2"/>
              <a:buChar char="§"/>
              <a:defRPr/>
            </a:pPr>
            <a:r>
              <a:rPr lang="en-US" sz="3400" b="1" dirty="0">
                <a:solidFill>
                  <a:prstClr val="black"/>
                </a:solidFill>
              </a:rPr>
              <a:t>A guidebook in how to pray</a:t>
            </a:r>
          </a:p>
          <a:p>
            <a:pPr lvl="0" algn="l">
              <a:defRPr/>
            </a:pPr>
            <a:r>
              <a:rPr lang="en-US" sz="4000" b="1" dirty="0">
                <a:solidFill>
                  <a:prstClr val="black"/>
                </a:solidFill>
              </a:rPr>
              <a:t>By immersion in the Word of God we learn to pray</a:t>
            </a:r>
          </a:p>
          <a:p>
            <a:pPr marL="252000" lvl="0" indent="-252000" algn="l">
              <a:buFont typeface="Wingdings" panose="05000000000000000000" pitchFamily="2" charset="2"/>
              <a:buChar char="§"/>
              <a:defRPr/>
            </a:pPr>
            <a:r>
              <a:rPr lang="en-US" sz="3400" b="1" dirty="0">
                <a:solidFill>
                  <a:prstClr val="black"/>
                </a:solidFill>
              </a:rPr>
              <a:t>Our prayers are shaped as we grasp who God is</a:t>
            </a:r>
          </a:p>
          <a:p>
            <a:pPr marL="252000" lvl="0" indent="-252000" algn="l">
              <a:buFont typeface="Wingdings" panose="05000000000000000000" pitchFamily="2" charset="2"/>
              <a:buChar char="§"/>
              <a:defRPr/>
            </a:pPr>
            <a:r>
              <a:rPr lang="en-US" sz="3400" b="1" dirty="0">
                <a:solidFill>
                  <a:prstClr val="black"/>
                </a:solidFill>
              </a:rPr>
              <a:t>Our prayers are rich &amp; varied if we respond to God’s Word</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Prayer and the Word of God</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2231679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lnSpcReduction="10000"/>
          </a:bodyPr>
          <a:lstStyle/>
          <a:p>
            <a:pPr lvl="0" algn="l">
              <a:defRPr/>
            </a:pPr>
            <a:r>
              <a:rPr lang="en-US" sz="4000" b="1" dirty="0">
                <a:solidFill>
                  <a:prstClr val="black"/>
                </a:solidFill>
              </a:rPr>
              <a:t>1. Prayer is a conversation with the Almighty and Holy God of the universe</a:t>
            </a:r>
          </a:p>
          <a:p>
            <a:pPr marL="252000" lvl="0" indent="-252000" algn="l">
              <a:buFont typeface="Wingdings" panose="05000000000000000000" pitchFamily="2" charset="2"/>
              <a:buChar char="§"/>
              <a:defRPr/>
            </a:pPr>
            <a:r>
              <a:rPr lang="en-US" sz="3600" b="1" u="sng" dirty="0">
                <a:solidFill>
                  <a:prstClr val="black"/>
                </a:solidFill>
              </a:rPr>
              <a:t>1 John 4:18 </a:t>
            </a:r>
            <a:r>
              <a:rPr lang="en-US" sz="3600" b="1" dirty="0">
                <a:solidFill>
                  <a:prstClr val="black"/>
                </a:solidFill>
              </a:rPr>
              <a:t>– “perfect love drives our fear.”</a:t>
            </a:r>
          </a:p>
          <a:p>
            <a:pPr lvl="0" algn="l">
              <a:defRPr/>
            </a:pPr>
            <a:r>
              <a:rPr lang="en-US" sz="4000" b="1" dirty="0">
                <a:solidFill>
                  <a:prstClr val="black"/>
                </a:solidFill>
              </a:rPr>
              <a:t>2. Prayer has an awareness of our dependence on God, involving our repentance and confession</a:t>
            </a:r>
          </a:p>
          <a:p>
            <a:pPr marL="252000" lvl="0" indent="-252000" algn="l">
              <a:buFont typeface="Wingdings" panose="05000000000000000000" pitchFamily="2" charset="2"/>
              <a:buChar char="§"/>
              <a:defRPr/>
            </a:pPr>
            <a:r>
              <a:rPr lang="en-US" sz="3600" b="1" dirty="0">
                <a:solidFill>
                  <a:prstClr val="black"/>
                </a:solidFill>
              </a:rPr>
              <a:t>Isaiah had a deep sense of his sin before God (Isaiah 6)</a:t>
            </a:r>
          </a:p>
          <a:p>
            <a:pPr lvl="0" algn="l">
              <a:defRPr/>
            </a:pPr>
            <a:r>
              <a:rPr lang="en-US" sz="4000" b="1" dirty="0">
                <a:solidFill>
                  <a:prstClr val="black"/>
                </a:solidFill>
              </a:rPr>
              <a:t>3. Prayer should have a submissive trust in God</a:t>
            </a:r>
          </a:p>
          <a:p>
            <a:pPr marL="252000" lvl="0" indent="-252000" algn="l">
              <a:buFont typeface="Wingdings" panose="05000000000000000000" pitchFamily="2" charset="2"/>
              <a:buChar char="§"/>
              <a:defRPr/>
            </a:pPr>
            <a:r>
              <a:rPr lang="en-US" sz="3600" b="1" dirty="0">
                <a:solidFill>
                  <a:prstClr val="black"/>
                </a:solidFill>
              </a:rPr>
              <a:t>Jesus’ prayer: “Father, if you are willing, take this cup from me; yet not my will, but yours be done” (Luke 22:42)</a:t>
            </a:r>
          </a:p>
        </p:txBody>
      </p:sp>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Rules for Prayer</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2229138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fontScale="70000" lnSpcReduction="20000"/>
          </a:bodyPr>
          <a:lstStyle/>
          <a:p>
            <a:pPr lvl="0" algn="l">
              <a:defRPr/>
            </a:pPr>
            <a:r>
              <a:rPr lang="en-US" sz="4600" b="1" dirty="0">
                <a:solidFill>
                  <a:prstClr val="black"/>
                </a:solidFill>
              </a:rPr>
              <a:t>4. Confidence &amp; hope that our prayers are answered</a:t>
            </a:r>
          </a:p>
          <a:p>
            <a:pPr marL="252000" lvl="0" indent="-252000" algn="l">
              <a:buFont typeface="Wingdings" panose="05000000000000000000" pitchFamily="2" charset="2"/>
              <a:buChar char="§"/>
              <a:defRPr/>
            </a:pPr>
            <a:r>
              <a:rPr lang="en-US" sz="4100" b="1" u="sng" dirty="0">
                <a:solidFill>
                  <a:prstClr val="black"/>
                </a:solidFill>
              </a:rPr>
              <a:t>Luke 11 </a:t>
            </a:r>
            <a:r>
              <a:rPr lang="en-US" sz="4100" b="1" dirty="0">
                <a:solidFill>
                  <a:prstClr val="black"/>
                </a:solidFill>
              </a:rPr>
              <a:t>– </a:t>
            </a:r>
            <a:r>
              <a:rPr lang="en-US" sz="4100" b="1" baseline="30000" dirty="0">
                <a:solidFill>
                  <a:prstClr val="black"/>
                </a:solidFill>
              </a:rPr>
              <a:t>9</a:t>
            </a:r>
            <a:r>
              <a:rPr lang="en-US" sz="4100" b="1" dirty="0">
                <a:solidFill>
                  <a:prstClr val="black"/>
                </a:solidFill>
              </a:rPr>
              <a:t>“So I say to you: Ask and it will be given to you; seek and you will find; knock and the door will be opened to you. </a:t>
            </a:r>
            <a:r>
              <a:rPr lang="en-US" sz="4100" b="1" baseline="30000" dirty="0">
                <a:solidFill>
                  <a:prstClr val="black"/>
                </a:solidFill>
              </a:rPr>
              <a:t>10</a:t>
            </a:r>
            <a:r>
              <a:rPr lang="en-US" sz="4100" b="1" dirty="0">
                <a:solidFill>
                  <a:prstClr val="black"/>
                </a:solidFill>
              </a:rPr>
              <a:t> For everyone who asks receives; the one who seeks finds; and to the one who knocks, the door will be opened.”</a:t>
            </a:r>
          </a:p>
          <a:p>
            <a:pPr lvl="0" algn="l">
              <a:defRPr/>
            </a:pPr>
            <a:r>
              <a:rPr lang="en-US" sz="4600" b="1" dirty="0">
                <a:solidFill>
                  <a:prstClr val="black"/>
                </a:solidFill>
              </a:rPr>
              <a:t>5. Only faith in the saving grace of God in Christ, and not our performance, gives us access to God </a:t>
            </a:r>
          </a:p>
          <a:p>
            <a:pPr marL="252000" lvl="0" indent="-252000" algn="l">
              <a:buFont typeface="Wingdings" panose="05000000000000000000" pitchFamily="2" charset="2"/>
              <a:buChar char="§"/>
              <a:defRPr/>
            </a:pPr>
            <a:r>
              <a:rPr lang="en-US" sz="4100" b="1" u="sng" dirty="0">
                <a:solidFill>
                  <a:prstClr val="black"/>
                </a:solidFill>
              </a:rPr>
              <a:t>John 14 </a:t>
            </a:r>
            <a:r>
              <a:rPr lang="en-US" sz="4100" b="1" dirty="0">
                <a:solidFill>
                  <a:prstClr val="black"/>
                </a:solidFill>
              </a:rPr>
              <a:t>– </a:t>
            </a:r>
            <a:r>
              <a:rPr lang="en-US" sz="4100" b="1" baseline="30000" dirty="0">
                <a:solidFill>
                  <a:prstClr val="black"/>
                </a:solidFill>
              </a:rPr>
              <a:t>13</a:t>
            </a:r>
            <a:r>
              <a:rPr lang="en-US" sz="4100" b="1" dirty="0">
                <a:solidFill>
                  <a:prstClr val="black"/>
                </a:solidFill>
              </a:rPr>
              <a:t>“I will do whatever you ask in my name, so that the Father may be glorified in the Son. </a:t>
            </a:r>
            <a:r>
              <a:rPr lang="en-US" sz="4100" b="1" baseline="30000" dirty="0">
                <a:solidFill>
                  <a:prstClr val="black"/>
                </a:solidFill>
              </a:rPr>
              <a:t>14</a:t>
            </a:r>
            <a:r>
              <a:rPr lang="en-US" sz="4100" b="1" dirty="0">
                <a:solidFill>
                  <a:prstClr val="black"/>
                </a:solidFill>
              </a:rPr>
              <a:t>You may ask me for anything in my name, and I will do it.”</a:t>
            </a:r>
          </a:p>
          <a:p>
            <a:pPr lvl="0" algn="l">
              <a:defRPr/>
            </a:pPr>
            <a:r>
              <a:rPr lang="en-US" sz="4600" b="1" dirty="0">
                <a:solidFill>
                  <a:prstClr val="black"/>
                </a:solidFill>
              </a:rPr>
              <a:t>“When we pray in Jesus’ name, therefore, we do so with supreme confidence and yet humble dependence on unmerited grace”         –Tim Keller</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Rules for Prayer</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1614807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a:bodyPr>
          <a:lstStyle/>
          <a:p>
            <a:pPr lvl="0" algn="l">
              <a:defRPr/>
            </a:pPr>
            <a:r>
              <a:rPr lang="en-US" sz="4000" b="1" dirty="0">
                <a:solidFill>
                  <a:prstClr val="black"/>
                </a:solidFill>
              </a:rPr>
              <a:t>God promises us the help of the Spirit in prayer</a:t>
            </a:r>
          </a:p>
          <a:p>
            <a:pPr marL="252000" lvl="0" indent="-252000" algn="l">
              <a:buFont typeface="Wingdings" panose="05000000000000000000" pitchFamily="2" charset="2"/>
              <a:buChar char="§"/>
              <a:defRPr/>
            </a:pPr>
            <a:r>
              <a:rPr lang="en-US" sz="3100" b="1" u="sng" dirty="0">
                <a:solidFill>
                  <a:prstClr val="black"/>
                </a:solidFill>
              </a:rPr>
              <a:t>Gal 4:6 </a:t>
            </a:r>
            <a:r>
              <a:rPr lang="en-US" sz="3100" b="1" dirty="0">
                <a:solidFill>
                  <a:prstClr val="black"/>
                </a:solidFill>
              </a:rPr>
              <a:t>– Because you are his sons, God sent the Spirit of his Son into our hearts, the Spirit who calls out, “Abba, Father.” </a:t>
            </a:r>
            <a:endParaRPr lang="en-US" sz="3100" b="1" u="sng" dirty="0">
              <a:solidFill>
                <a:prstClr val="black"/>
              </a:solidFill>
            </a:endParaRPr>
          </a:p>
          <a:p>
            <a:pPr marL="252000" lvl="0" indent="-252000" algn="l">
              <a:buFont typeface="Wingdings" panose="05000000000000000000" pitchFamily="2" charset="2"/>
              <a:buChar char="§"/>
              <a:defRPr/>
            </a:pPr>
            <a:r>
              <a:rPr lang="en-US" sz="3100" b="1" u="sng" dirty="0">
                <a:solidFill>
                  <a:prstClr val="black"/>
                </a:solidFill>
              </a:rPr>
              <a:t>Rom 8</a:t>
            </a:r>
            <a:r>
              <a:rPr lang="en-US" sz="3100" b="1" dirty="0">
                <a:solidFill>
                  <a:prstClr val="black"/>
                </a:solidFill>
              </a:rPr>
              <a:t> - </a:t>
            </a:r>
            <a:r>
              <a:rPr lang="en-US" sz="3100" b="1" baseline="30000" dirty="0">
                <a:solidFill>
                  <a:prstClr val="black"/>
                </a:solidFill>
              </a:rPr>
              <a:t>26</a:t>
            </a:r>
            <a:r>
              <a:rPr lang="en-US" sz="3100" b="1" dirty="0">
                <a:solidFill>
                  <a:prstClr val="black"/>
                </a:solidFill>
              </a:rPr>
              <a:t>In the same way, the Spirit helps us in our weakness. We do not know what we ought to pray for, but the Spirit himself intercedes for us through wordless groans. </a:t>
            </a:r>
            <a:r>
              <a:rPr lang="en-US" sz="3100" b="1" baseline="30000" dirty="0">
                <a:solidFill>
                  <a:prstClr val="black"/>
                </a:solidFill>
              </a:rPr>
              <a:t>27</a:t>
            </a:r>
            <a:r>
              <a:rPr lang="en-US" sz="3100" b="1" dirty="0">
                <a:solidFill>
                  <a:prstClr val="black"/>
                </a:solidFill>
              </a:rPr>
              <a:t>And he who searches our hearts knows the mind of the Spirit, because the Spirit intercedes for God’s people in accordance with the will of God.</a:t>
            </a:r>
          </a:p>
          <a:p>
            <a:pPr lvl="0" algn="l">
              <a:defRPr/>
            </a:pPr>
            <a:r>
              <a:rPr lang="en-US" sz="4000" b="1" dirty="0">
                <a:solidFill>
                  <a:prstClr val="black"/>
                </a:solidFill>
              </a:rPr>
              <a:t>The Spirit prompts us to pray to our Father</a:t>
            </a:r>
          </a:p>
          <a:p>
            <a:pPr marL="252000" lvl="0" indent="-252000" algn="l">
              <a:buFont typeface="Wingdings" panose="05000000000000000000" pitchFamily="2" charset="2"/>
              <a:buChar char="§"/>
              <a:defRPr/>
            </a:pPr>
            <a:r>
              <a:rPr lang="en-US" sz="3100" b="1" dirty="0">
                <a:solidFill>
                  <a:prstClr val="black"/>
                </a:solidFill>
              </a:rPr>
              <a:t>The Spirit “translates” our prayers to agree with God’s will</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Prayer and the Spirit</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1032145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a:bodyPr>
          <a:lstStyle/>
          <a:p>
            <a:pPr lvl="0" algn="l">
              <a:defRPr/>
            </a:pPr>
            <a:r>
              <a:rPr lang="en-US" sz="3800" b="1" dirty="0">
                <a:solidFill>
                  <a:prstClr val="black"/>
                </a:solidFill>
              </a:rPr>
              <a:t>When asked by disciples to teach them to pray, Jesus taught them the Lord’s Prayer (Matt 6:9-10; Luke 11:2-4)</a:t>
            </a:r>
          </a:p>
          <a:p>
            <a:pPr marL="252000" lvl="0" indent="-252000" algn="l">
              <a:buFont typeface="Wingdings" panose="05000000000000000000" pitchFamily="2" charset="2"/>
              <a:buChar char="§"/>
              <a:defRPr/>
            </a:pPr>
            <a:r>
              <a:rPr lang="en-US" sz="3600" b="1" dirty="0">
                <a:solidFill>
                  <a:prstClr val="black"/>
                </a:solidFill>
              </a:rPr>
              <a:t>It serves as a model for all Christian prayer</a:t>
            </a:r>
          </a:p>
          <a:p>
            <a:pPr marL="252000" lvl="0" indent="-252000" algn="l">
              <a:buFont typeface="Wingdings" panose="05000000000000000000" pitchFamily="2" charset="2"/>
              <a:buChar char="§"/>
              <a:defRPr/>
            </a:pPr>
            <a:r>
              <a:rPr lang="en-US" sz="3600" b="1" dirty="0">
                <a:solidFill>
                  <a:prstClr val="black"/>
                </a:solidFill>
              </a:rPr>
              <a:t>Opening address to God, 6 petitions, &amp; doxology</a:t>
            </a:r>
          </a:p>
          <a:p>
            <a:pPr lvl="0" algn="l">
              <a:defRPr/>
            </a:pPr>
            <a:r>
              <a:rPr lang="en-US" sz="4000" b="1" u="sng" dirty="0">
                <a:solidFill>
                  <a:prstClr val="black"/>
                </a:solidFill>
              </a:rPr>
              <a:t>Opening Address: “Our Father in Heaven”</a:t>
            </a:r>
          </a:p>
          <a:p>
            <a:pPr marL="252000" lvl="0" indent="-252000" algn="l">
              <a:buFont typeface="Wingdings" panose="05000000000000000000" pitchFamily="2" charset="2"/>
              <a:buChar char="§"/>
              <a:defRPr/>
            </a:pPr>
            <a:r>
              <a:rPr lang="en-US" sz="3100" b="1" dirty="0">
                <a:solidFill>
                  <a:prstClr val="black"/>
                </a:solidFill>
              </a:rPr>
              <a:t>We can address God as our Father because “we have been adopted as children of grace in Christ” – John Calvin (</a:t>
            </a:r>
            <a:r>
              <a:rPr lang="en-US" sz="3100" b="1" i="1" dirty="0">
                <a:solidFill>
                  <a:prstClr val="black"/>
                </a:solidFill>
              </a:rPr>
              <a:t>Inst</a:t>
            </a:r>
            <a:r>
              <a:rPr lang="en-US" sz="3100" b="1" dirty="0">
                <a:solidFill>
                  <a:prstClr val="black"/>
                </a:solidFill>
              </a:rPr>
              <a:t>. 3,20,36)</a:t>
            </a:r>
          </a:p>
          <a:p>
            <a:pPr marL="252000" lvl="0" indent="-252000" algn="l">
              <a:buFont typeface="Wingdings" panose="05000000000000000000" pitchFamily="2" charset="2"/>
              <a:buChar char="§"/>
              <a:defRPr/>
            </a:pPr>
            <a:r>
              <a:rPr lang="en-US" sz="3100" b="1" dirty="0">
                <a:solidFill>
                  <a:prstClr val="black"/>
                </a:solidFill>
              </a:rPr>
              <a:t>We have assurance that God hears us because of our faith in the gospel of Christ</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Our Model: The Lord’s Prayer</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2474116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546DAE9AA3D644A02E3BA7200D4FB8" ma:contentTypeVersion="16" ma:contentTypeDescription="Create a new document." ma:contentTypeScope="" ma:versionID="e4d081d257ff0126564408150bfe985b">
  <xsd:schema xmlns:xsd="http://www.w3.org/2001/XMLSchema" xmlns:xs="http://www.w3.org/2001/XMLSchema" xmlns:p="http://schemas.microsoft.com/office/2006/metadata/properties" xmlns:ns2="c753babd-f7c1-47f5-954b-15609dd64a61" xmlns:ns3="df31ed1f-d34c-43b2-8fea-f3b2feb6cdab" targetNamespace="http://schemas.microsoft.com/office/2006/metadata/properties" ma:root="true" ma:fieldsID="c8b5ff7a72b0754fa5096bf071151fc5" ns2:_="" ns3:_="">
    <xsd:import namespace="c753babd-f7c1-47f5-954b-15609dd64a61"/>
    <xsd:import namespace="df31ed1f-d34c-43b2-8fea-f3b2feb6cda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53babd-f7c1-47f5-954b-15609dd64a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4282f13-ac1e-4b93-bd04-b979fbb47bd7"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f31ed1f-d34c-43b2-8fea-f3b2feb6cda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15694888-0bcd-434f-b8a0-badf92d4d774}" ma:internalName="TaxCatchAll" ma:showField="CatchAllData" ma:web="df31ed1f-d34c-43b2-8fea-f3b2feb6cdab">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753babd-f7c1-47f5-954b-15609dd64a61">
      <Terms xmlns="http://schemas.microsoft.com/office/infopath/2007/PartnerControls"/>
    </lcf76f155ced4ddcb4097134ff3c332f>
    <TaxCatchAll xmlns="df31ed1f-d34c-43b2-8fea-f3b2feb6cdab" xsi:nil="true"/>
  </documentManagement>
</p:properties>
</file>

<file path=customXml/itemProps1.xml><?xml version="1.0" encoding="utf-8"?>
<ds:datastoreItem xmlns:ds="http://schemas.openxmlformats.org/officeDocument/2006/customXml" ds:itemID="{99F167F5-21E9-4542-A6A1-C8CDE7B6EC15}"/>
</file>

<file path=customXml/itemProps2.xml><?xml version="1.0" encoding="utf-8"?>
<ds:datastoreItem xmlns:ds="http://schemas.openxmlformats.org/officeDocument/2006/customXml" ds:itemID="{034C063E-E3FD-4041-AAA6-547A207263E7}"/>
</file>

<file path=customXml/itemProps3.xml><?xml version="1.0" encoding="utf-8"?>
<ds:datastoreItem xmlns:ds="http://schemas.openxmlformats.org/officeDocument/2006/customXml" ds:itemID="{9ACC87A9-7D81-4E3B-B4BA-7D06E6969D5D}"/>
</file>

<file path=docProps/app.xml><?xml version="1.0" encoding="utf-8"?>
<Properties xmlns="http://schemas.openxmlformats.org/officeDocument/2006/extended-properties" xmlns:vt="http://schemas.openxmlformats.org/officeDocument/2006/docPropsVTypes">
  <Template/>
  <TotalTime>194901</TotalTime>
  <Words>1422</Words>
  <Application>Microsoft Office PowerPoint</Application>
  <PresentationFormat>Widescreen</PresentationFormat>
  <Paragraphs>85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Sylvie Charliekaram</dc:creator>
  <cp:lastModifiedBy>Gene Haas</cp:lastModifiedBy>
  <cp:revision>816</cp:revision>
  <cp:lastPrinted>2022-09-17T02:36:07Z</cp:lastPrinted>
  <dcterms:created xsi:type="dcterms:W3CDTF">2021-03-25T16:08:16Z</dcterms:created>
  <dcterms:modified xsi:type="dcterms:W3CDTF">2022-11-08T22:37:01Z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0x0101009D546DAE9AA3D644A02E3BA7200D4FB8</vt:lpwstr>
  </property>
</Properties>
</file>