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16"/>
  </p:notesMasterIdLst>
  <p:sldIdLst>
    <p:sldId id="256" r:id="rId2"/>
    <p:sldId id="295" r:id="rId3"/>
    <p:sldId id="306" r:id="rId4"/>
    <p:sldId id="307" r:id="rId5"/>
    <p:sldId id="308" r:id="rId6"/>
    <p:sldId id="309" r:id="rId7"/>
    <p:sldId id="311" r:id="rId8"/>
    <p:sldId id="312" r:id="rId9"/>
    <p:sldId id="313" r:id="rId10"/>
    <p:sldId id="314" r:id="rId11"/>
    <p:sldId id="315" r:id="rId12"/>
    <p:sldId id="316" r:id="rId13"/>
    <p:sldId id="317" r:id="rId14"/>
    <p:sldId id="262"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7"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1" autoAdjust="0"/>
    <p:restoredTop sz="95503" autoAdjust="0"/>
  </p:normalViewPr>
  <p:slideViewPr>
    <p:cSldViewPr snapToGrid="0">
      <p:cViewPr varScale="1">
        <p:scale>
          <a:sx n="87" d="100"/>
          <a:sy n="87" d="100"/>
        </p:scale>
        <p:origin x="307"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91D0BEFB-4DFE-47C6-9684-8ECD2813F769}" type="datetimeFigureOut">
              <a:rPr lang="en-CA" smtClean="0"/>
              <a:t>2022-11-14</a:t>
            </a:fld>
            <a:endParaRPr lang="en-CA"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18627ADD-78B7-4678-9A07-F0E6DB215D68}" type="slidenum">
              <a:rPr lang="en-CA" smtClean="0"/>
              <a:t>‹#›</a:t>
            </a:fld>
            <a:endParaRPr lang="en-CA" dirty="0"/>
          </a:p>
        </p:txBody>
      </p:sp>
    </p:spTree>
    <p:extLst>
      <p:ext uri="{BB962C8B-B14F-4D97-AF65-F5344CB8AC3E}">
        <p14:creationId xmlns:p14="http://schemas.microsoft.com/office/powerpoint/2010/main" val="3603408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8627ADD-78B7-4678-9A07-F0E6DB215D68}" type="slidenum">
              <a:rPr lang="en-CA" smtClean="0"/>
              <a:t>8</a:t>
            </a:fld>
            <a:endParaRPr lang="en-CA" dirty="0"/>
          </a:p>
        </p:txBody>
      </p:sp>
    </p:spTree>
    <p:extLst>
      <p:ext uri="{BB962C8B-B14F-4D97-AF65-F5344CB8AC3E}">
        <p14:creationId xmlns:p14="http://schemas.microsoft.com/office/powerpoint/2010/main" val="505487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11/14/2022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11/14/2022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624255" y="4618157"/>
            <a:ext cx="11131060" cy="1572485"/>
          </a:xfrm>
        </p:spPr>
        <p:txBody>
          <a:bodyPr>
            <a:noAutofit/>
          </a:bodyPr>
          <a:lstStyle/>
          <a:p>
            <a:r>
              <a:rPr lang="en-US" sz="5400" b="1" dirty="0"/>
              <a:t>31. The Future: The Personal Aspect</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10000"/>
          </a:bodyPr>
          <a:lstStyle/>
          <a:p>
            <a:pPr lvl="0" algn="l">
              <a:defRPr/>
            </a:pPr>
            <a:r>
              <a:rPr lang="en-US" sz="3500" b="1" dirty="0"/>
              <a:t>The Bible speaks of a final judgement where all will have to appear before the judgement seat of Christ</a:t>
            </a:r>
          </a:p>
          <a:p>
            <a:pPr marL="252000" lvl="0" indent="-252000" algn="l">
              <a:buFont typeface="Wingdings" panose="05000000000000000000" pitchFamily="2" charset="2"/>
              <a:buChar char="§"/>
              <a:defRPr/>
            </a:pPr>
            <a:r>
              <a:rPr lang="en-US" sz="3000" b="1" dirty="0">
                <a:solidFill>
                  <a:prstClr val="black"/>
                </a:solidFill>
              </a:rPr>
              <a:t>White throne of judgement: Matt 25:32-46; Rev 20:11-15 </a:t>
            </a:r>
            <a:endParaRPr lang="en-US" sz="3000" b="1" dirty="0"/>
          </a:p>
          <a:p>
            <a:pPr marL="252000" lvl="0" indent="-252000" algn="l">
              <a:buFont typeface="Wingdings" panose="05000000000000000000" pitchFamily="2" charset="2"/>
              <a:buChar char="§"/>
              <a:defRPr/>
            </a:pPr>
            <a:r>
              <a:rPr lang="en-US" sz="3000" b="1" dirty="0">
                <a:solidFill>
                  <a:prstClr val="black"/>
                </a:solidFill>
              </a:rPr>
              <a:t>In his kingly office Christ judges the nations </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John 5</a:t>
            </a:r>
            <a:r>
              <a:rPr lang="en-US" sz="2600" b="1" dirty="0">
                <a:solidFill>
                  <a:prstClr val="black"/>
                </a:solidFill>
              </a:rPr>
              <a:t> – </a:t>
            </a:r>
            <a:r>
              <a:rPr lang="en-US" sz="2600" b="1" baseline="30000" dirty="0">
                <a:solidFill>
                  <a:prstClr val="black"/>
                </a:solidFill>
              </a:rPr>
              <a:t>27</a:t>
            </a:r>
            <a:r>
              <a:rPr lang="en-US" sz="2600" b="1" dirty="0">
                <a:solidFill>
                  <a:prstClr val="black"/>
                </a:solidFill>
              </a:rPr>
              <a:t>[The Father] has given him authority to judge because he is the Son of Man … </a:t>
            </a:r>
            <a:r>
              <a:rPr lang="en-US" sz="2600" b="1" baseline="30000" dirty="0">
                <a:solidFill>
                  <a:prstClr val="black"/>
                </a:solidFill>
              </a:rPr>
              <a:t>29</a:t>
            </a:r>
            <a:r>
              <a:rPr lang="en-US" sz="2600" b="1" dirty="0">
                <a:solidFill>
                  <a:prstClr val="black"/>
                </a:solidFill>
              </a:rPr>
              <a:t>those who have done what is good will rise to live, and those who have done what is evil will rise to be condemned. </a:t>
            </a:r>
            <a:endParaRPr lang="en-US" sz="2600" b="1" u="sng"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2 Cor 5:10</a:t>
            </a:r>
            <a:r>
              <a:rPr lang="en-US" sz="2600" b="1" dirty="0">
                <a:solidFill>
                  <a:prstClr val="black"/>
                </a:solidFill>
              </a:rPr>
              <a:t> - We must all appear before the judgment seat of Christ, so that each of us may receive what is due us for the things done while in the body, whether good or bad</a:t>
            </a:r>
          </a:p>
          <a:p>
            <a:pPr marL="252000" lvl="0" indent="-252000" algn="l">
              <a:buFont typeface="Wingdings" panose="05000000000000000000" pitchFamily="2" charset="2"/>
              <a:buChar char="§"/>
              <a:defRPr/>
            </a:pPr>
            <a:r>
              <a:rPr lang="en-US" sz="3000" b="1" dirty="0">
                <a:solidFill>
                  <a:prstClr val="black"/>
                </a:solidFill>
              </a:rPr>
              <a:t>Judgement is on the basis of works – the fruit of belief or unbelief</a:t>
            </a:r>
          </a:p>
          <a:p>
            <a:pPr marL="288000" lvl="0" indent="-180000" algn="l">
              <a:lnSpc>
                <a:spcPct val="100000"/>
              </a:lnSpc>
              <a:spcBef>
                <a:spcPts val="400"/>
              </a:spcBef>
              <a:buClr>
                <a:prstClr val="black"/>
              </a:buClr>
              <a:buSzPct val="68000"/>
              <a:buFont typeface="Arial" panose="020B0604020202020204" pitchFamily="34" charset="0"/>
              <a:buChar char="•"/>
            </a:pPr>
            <a:r>
              <a:rPr lang="en-US" sz="2500" b="1" dirty="0">
                <a:solidFill>
                  <a:prstClr val="black"/>
                </a:solidFill>
              </a:rPr>
              <a:t>Mentions of levels of punishments &amp; rewards according to one’s knowledge &amp; actions</a:t>
            </a:r>
          </a:p>
          <a:p>
            <a:pPr marL="288000" lvl="0" indent="-180000" algn="l">
              <a:lnSpc>
                <a:spcPct val="100000"/>
              </a:lnSpc>
              <a:spcBef>
                <a:spcPts val="400"/>
              </a:spcBef>
              <a:buClr>
                <a:prstClr val="black"/>
              </a:buClr>
              <a:buSzPct val="68000"/>
              <a:buFont typeface="Arial" panose="020B0604020202020204" pitchFamily="34" charset="0"/>
              <a:buChar char="•"/>
            </a:pPr>
            <a:r>
              <a:rPr lang="en-US" sz="2500" b="1" dirty="0">
                <a:solidFill>
                  <a:prstClr val="black"/>
                </a:solidFill>
              </a:rPr>
              <a:t>Degrees of punishment (Matt 11:20-24; Luke 12:35ff) &amp; reward (1Cor 3:8-15; 2 Cor 5:10)</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Final Judgement</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01377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10000"/>
          </a:bodyPr>
          <a:lstStyle/>
          <a:p>
            <a:pPr lvl="0" algn="l">
              <a:defRPr/>
            </a:pPr>
            <a:r>
              <a:rPr lang="en-US" sz="3600" b="1" dirty="0"/>
              <a:t>Some have argued for the following answers:</a:t>
            </a:r>
          </a:p>
          <a:p>
            <a:pPr lvl="0" algn="l">
              <a:defRPr/>
            </a:pPr>
            <a:r>
              <a:rPr lang="en-US" sz="3200" b="1" dirty="0">
                <a:solidFill>
                  <a:prstClr val="black"/>
                </a:solidFill>
              </a:rPr>
              <a:t>1) </a:t>
            </a:r>
            <a:r>
              <a:rPr lang="en-US" sz="3200" b="1" u="sng" dirty="0">
                <a:solidFill>
                  <a:prstClr val="black"/>
                </a:solidFill>
              </a:rPr>
              <a:t>Universalism</a:t>
            </a:r>
            <a:r>
              <a:rPr lang="en-US" sz="3200" b="1" dirty="0">
                <a:solidFill>
                  <a:prstClr val="black"/>
                </a:solidFill>
              </a:rPr>
              <a:t>: All people will receive God’s gift of salvation</a:t>
            </a:r>
            <a:endParaRPr lang="en-US" sz="3200" b="1" dirty="0"/>
          </a:p>
          <a:p>
            <a:pPr marL="252000" lvl="0" indent="-252000" algn="l">
              <a:buFont typeface="Wingdings" panose="05000000000000000000" pitchFamily="2" charset="2"/>
              <a:buChar char="§"/>
              <a:defRPr/>
            </a:pPr>
            <a:r>
              <a:rPr lang="en-US" sz="3000" b="1" u="sng" dirty="0">
                <a:solidFill>
                  <a:prstClr val="black"/>
                </a:solidFill>
              </a:rPr>
              <a:t>Problems</a:t>
            </a:r>
            <a:r>
              <a:rPr lang="en-US" sz="3000" b="1" dirty="0">
                <a:solidFill>
                  <a:prstClr val="black"/>
                </a:solidFill>
              </a:rPr>
              <a:t> with this view:</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Emphasizes the love of God while denying his holiness &amp; justice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Weakens the nature of sin, and makes Christ’s death unnecessary</a:t>
            </a:r>
          </a:p>
          <a:p>
            <a:pPr lvl="0" algn="l">
              <a:defRPr/>
            </a:pPr>
            <a:r>
              <a:rPr lang="en-US" sz="3200" b="1" dirty="0">
                <a:solidFill>
                  <a:prstClr val="black"/>
                </a:solidFill>
              </a:rPr>
              <a:t>2) </a:t>
            </a:r>
            <a:r>
              <a:rPr lang="en-US" sz="3200" b="1" u="sng" dirty="0">
                <a:solidFill>
                  <a:prstClr val="black"/>
                </a:solidFill>
              </a:rPr>
              <a:t>Pluralism</a:t>
            </a:r>
            <a:r>
              <a:rPr lang="en-US" sz="3200" b="1" dirty="0">
                <a:solidFill>
                  <a:prstClr val="black"/>
                </a:solidFill>
              </a:rPr>
              <a:t>: Sincere followers of all religions receive salvation</a:t>
            </a:r>
            <a:endParaRPr lang="en-US" sz="2800" b="1" dirty="0">
              <a:solidFill>
                <a:prstClr val="black"/>
              </a:solidFill>
            </a:endParaRPr>
          </a:p>
          <a:p>
            <a:pPr marL="252000" lvl="0" indent="-252000" algn="l">
              <a:buFont typeface="Wingdings" panose="05000000000000000000" pitchFamily="2" charset="2"/>
              <a:buChar char="§"/>
              <a:defRPr/>
            </a:pPr>
            <a:r>
              <a:rPr lang="en-US" sz="3000" b="1" u="sng" dirty="0">
                <a:solidFill>
                  <a:prstClr val="black"/>
                </a:solidFill>
              </a:rPr>
              <a:t>Problems</a:t>
            </a:r>
            <a:r>
              <a:rPr lang="en-US" sz="3000" b="1" dirty="0">
                <a:solidFill>
                  <a:prstClr val="black"/>
                </a:solidFill>
              </a:rPr>
              <a:t> with this view:</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Rejects the uniqueness of Christ and the necessity of believing the gospel</a:t>
            </a:r>
          </a:p>
          <a:p>
            <a:pPr lvl="0" algn="l">
              <a:defRPr/>
            </a:pPr>
            <a:r>
              <a:rPr lang="en-US" sz="3200" b="1" dirty="0">
                <a:solidFill>
                  <a:prstClr val="black"/>
                </a:solidFill>
              </a:rPr>
              <a:t>Both views deny biblical teaching on punishment of non-believers</a:t>
            </a:r>
          </a:p>
          <a:p>
            <a:pPr marL="252000" lvl="0" indent="-252000" algn="l">
              <a:buFont typeface="Wingdings" panose="05000000000000000000" pitchFamily="2" charset="2"/>
              <a:buChar char="§"/>
              <a:defRPr/>
            </a:pPr>
            <a:r>
              <a:rPr lang="en-US" sz="3000" b="1" dirty="0">
                <a:solidFill>
                  <a:prstClr val="black"/>
                </a:solidFill>
              </a:rPr>
              <a:t>Many biblical passages refer to non-Christians condemned to hell</a:t>
            </a:r>
          </a:p>
          <a:p>
            <a:pPr lvl="0" algn="l">
              <a:defRPr/>
            </a:pPr>
            <a:r>
              <a:rPr lang="en-US" sz="3500" b="1" dirty="0">
                <a:solidFill>
                  <a:prstClr val="black"/>
                </a:solidFill>
              </a:rPr>
              <a:t>Throughout history the church has condemned both views </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Who Will Be Saved?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08888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70933" y="932994"/>
            <a:ext cx="11450133" cy="5486855"/>
          </a:xfrm>
        </p:spPr>
        <p:txBody>
          <a:bodyPr>
            <a:normAutofit fontScale="85000" lnSpcReduction="20000"/>
          </a:bodyPr>
          <a:lstStyle/>
          <a:p>
            <a:pPr lvl="0" algn="l">
              <a:defRPr/>
            </a:pPr>
            <a:r>
              <a:rPr lang="en-US" sz="3900" b="1" i="1" u="sng" dirty="0">
                <a:solidFill>
                  <a:prstClr val="black"/>
                </a:solidFill>
              </a:rPr>
              <a:t>Note</a:t>
            </a:r>
            <a:r>
              <a:rPr lang="en-US" sz="3900" b="1" i="1" dirty="0">
                <a:solidFill>
                  <a:prstClr val="black"/>
                </a:solidFill>
              </a:rPr>
              <a:t>: A difficult doctrine; but we must submit to God’s word</a:t>
            </a:r>
            <a:endParaRPr lang="en-US" sz="3900" b="1" i="1" u="sng" dirty="0">
              <a:solidFill>
                <a:prstClr val="black"/>
              </a:solidFill>
            </a:endParaRPr>
          </a:p>
          <a:p>
            <a:pPr lvl="0" algn="l">
              <a:defRPr/>
            </a:pPr>
            <a:r>
              <a:rPr lang="en-US" sz="3900" b="1" dirty="0">
                <a:solidFill>
                  <a:prstClr val="black"/>
                </a:solidFill>
              </a:rPr>
              <a:t>1) </a:t>
            </a:r>
            <a:r>
              <a:rPr lang="en-US" sz="3900" b="1" u="sng" dirty="0">
                <a:solidFill>
                  <a:prstClr val="black"/>
                </a:solidFill>
              </a:rPr>
              <a:t>Conditional Immortality or Annihilationism</a:t>
            </a:r>
            <a:r>
              <a:rPr lang="en-US" sz="3900" b="1" dirty="0">
                <a:solidFill>
                  <a:prstClr val="black"/>
                </a:solidFill>
              </a:rPr>
              <a:t>: </a:t>
            </a:r>
          </a:p>
          <a:p>
            <a:pPr lvl="0" algn="l">
              <a:defRPr/>
            </a:pPr>
            <a:r>
              <a:rPr lang="en-US" sz="3500" b="1" dirty="0">
                <a:solidFill>
                  <a:prstClr val="black"/>
                </a:solidFill>
              </a:rPr>
              <a:t>After the Last Judgement non-believers will be destroyed</a:t>
            </a:r>
            <a:endParaRPr lang="en-US" sz="3500" b="1" dirty="0"/>
          </a:p>
          <a:p>
            <a:pPr marL="252000" lvl="0" indent="-252000" algn="l">
              <a:buFont typeface="Wingdings" panose="05000000000000000000" pitchFamily="2" charset="2"/>
              <a:buChar char="§"/>
              <a:defRPr/>
            </a:pPr>
            <a:r>
              <a:rPr lang="en-US" sz="3300" b="1" dirty="0">
                <a:solidFill>
                  <a:prstClr val="black"/>
                </a:solidFill>
              </a:rPr>
              <a:t>Problems with this view:</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Eternal punishment of non-believers is in Bible (Matt 25:46; 2 Thess 1:8-9)</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This viewpoint eradicates the significance of people’s lives and actions</a:t>
            </a:r>
          </a:p>
          <a:p>
            <a:pPr lvl="0" algn="l">
              <a:defRPr/>
            </a:pPr>
            <a:r>
              <a:rPr lang="en-US" sz="3900" b="1" dirty="0">
                <a:solidFill>
                  <a:prstClr val="black"/>
                </a:solidFill>
              </a:rPr>
              <a:t>2) </a:t>
            </a:r>
            <a:r>
              <a:rPr lang="en-US" sz="3900" b="1" u="sng" dirty="0">
                <a:solidFill>
                  <a:prstClr val="black"/>
                </a:solidFill>
              </a:rPr>
              <a:t>Hell as a place of Endless Punishment</a:t>
            </a:r>
            <a:endParaRPr lang="en-US" sz="3900" b="1" dirty="0">
              <a:solidFill>
                <a:prstClr val="black"/>
              </a:solidFill>
            </a:endParaRPr>
          </a:p>
          <a:p>
            <a:pPr marL="252000" lvl="0" indent="-252000" algn="l">
              <a:buFont typeface="Wingdings" panose="05000000000000000000" pitchFamily="2" charset="2"/>
              <a:buChar char="§"/>
              <a:defRPr/>
            </a:pPr>
            <a:r>
              <a:rPr lang="en-US" sz="3300" b="1" dirty="0">
                <a:solidFill>
                  <a:prstClr val="black"/>
                </a:solidFill>
              </a:rPr>
              <a:t>If eternal life means unending life, then so does eternal punishment</a:t>
            </a:r>
          </a:p>
          <a:p>
            <a:pPr marL="252000" lvl="0" indent="-252000" algn="l">
              <a:buFont typeface="Wingdings" panose="05000000000000000000" pitchFamily="2" charset="2"/>
              <a:buChar char="§"/>
              <a:defRPr/>
            </a:pPr>
            <a:r>
              <a:rPr lang="en-US" sz="3300" b="1" dirty="0">
                <a:solidFill>
                  <a:prstClr val="black"/>
                </a:solidFill>
              </a:rPr>
              <a:t>Jesus refers to hell as the place “where the worms that eat them do not die, and the fire is not quenched.” (Mark 9:48)</a:t>
            </a:r>
          </a:p>
          <a:p>
            <a:pPr lvl="0" algn="l">
              <a:defRPr/>
            </a:pPr>
            <a:r>
              <a:rPr lang="en-US" sz="3500" b="1" u="sng" dirty="0">
                <a:solidFill>
                  <a:prstClr val="black"/>
                </a:solidFill>
              </a:rPr>
              <a:t>Calvin’s account</a:t>
            </a:r>
            <a:r>
              <a:rPr lang="en-US" sz="3500" b="1" dirty="0">
                <a:solidFill>
                  <a:prstClr val="black"/>
                </a:solidFill>
              </a:rPr>
              <a:t>: “how wretched it is to be cut off from all fellowship with God. And not only that but to feel his sovereign power against you that you cannot escape being pressed by it.” (</a:t>
            </a:r>
            <a:r>
              <a:rPr lang="en-US" sz="3500" b="1" i="1" dirty="0">
                <a:solidFill>
                  <a:prstClr val="black"/>
                </a:solidFill>
              </a:rPr>
              <a:t>Institutes</a:t>
            </a:r>
            <a:r>
              <a:rPr lang="en-US" sz="3500" b="1" dirty="0">
                <a:solidFill>
                  <a:prstClr val="black"/>
                </a:solidFill>
              </a:rPr>
              <a:t>, 3.25.12)</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101998"/>
            <a:ext cx="11781182" cy="830997"/>
          </a:xfrm>
          <a:prstGeom prst="rect">
            <a:avLst/>
          </a:prstGeom>
          <a:noFill/>
        </p:spPr>
        <p:txBody>
          <a:bodyPr wrap="square" rtlCol="0">
            <a:spAutoFit/>
          </a:bodyPr>
          <a:lstStyle/>
          <a:p>
            <a:pPr algn="ctr"/>
            <a:r>
              <a:rPr lang="en-US" sz="4800" b="1" u="sng" dirty="0"/>
              <a:t>Different Views of Hell</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73912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10000"/>
          </a:bodyPr>
          <a:lstStyle/>
          <a:p>
            <a:pPr lvl="0" algn="l">
              <a:defRPr/>
            </a:pPr>
            <a:r>
              <a:rPr lang="en-US" sz="3500" b="1" dirty="0"/>
              <a:t>“The bodily presence of the whole church with its glorified head in the everlasting presence of the triune God.” - Michael Horton</a:t>
            </a:r>
          </a:p>
          <a:p>
            <a:pPr marL="252000" lvl="0" indent="-252000" algn="l">
              <a:buFont typeface="Wingdings" panose="05000000000000000000" pitchFamily="2" charset="2"/>
              <a:buChar char="§"/>
              <a:defRPr/>
            </a:pPr>
            <a:r>
              <a:rPr lang="en-US" sz="3200" b="1" dirty="0">
                <a:solidFill>
                  <a:prstClr val="black"/>
                </a:solidFill>
              </a:rPr>
              <a:t>We will share in the glory Christ has with the Father</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John 17:24 </a:t>
            </a:r>
            <a:r>
              <a:rPr lang="en-US" sz="2800" b="1" dirty="0">
                <a:solidFill>
                  <a:prstClr val="black"/>
                </a:solidFill>
              </a:rPr>
              <a:t>– [Jesus:] “Father, I want those you have given me to be with me where I am, and to see my glory, the glory you have given me because you loved me before the creation of the world.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John 3:2 </a:t>
            </a:r>
            <a:r>
              <a:rPr lang="en-US" sz="2800" b="1" dirty="0">
                <a:solidFill>
                  <a:prstClr val="black"/>
                </a:solidFill>
              </a:rPr>
              <a:t>– “We know that when Christ appears, we shall be like him”</a:t>
            </a:r>
          </a:p>
          <a:p>
            <a:pPr marL="252000" lvl="0" indent="-252000" algn="l">
              <a:buFont typeface="Wingdings" panose="05000000000000000000" pitchFamily="2" charset="2"/>
              <a:buChar char="§"/>
              <a:defRPr/>
            </a:pPr>
            <a:r>
              <a:rPr lang="en-US" sz="3200" b="1" dirty="0">
                <a:solidFill>
                  <a:prstClr val="black"/>
                </a:solidFill>
              </a:rPr>
              <a:t>We will enter the “Sabbath-rest for the people of God” (Heb 4:9)</a:t>
            </a:r>
          </a:p>
          <a:p>
            <a:pPr marL="252000" lvl="0" indent="-252000" algn="l">
              <a:buFont typeface="Wingdings" panose="05000000000000000000" pitchFamily="2" charset="2"/>
              <a:buChar char="§"/>
              <a:defRPr/>
            </a:pPr>
            <a:r>
              <a:rPr lang="en-US" sz="3200" b="1" dirty="0">
                <a:solidFill>
                  <a:prstClr val="black"/>
                </a:solidFill>
              </a:rPr>
              <a:t>A state of indescribable peace, rest, and peace</a:t>
            </a:r>
          </a:p>
          <a:p>
            <a:pPr marL="108000" lvl="0" algn="l">
              <a:lnSpc>
                <a:spcPct val="100000"/>
              </a:lnSpc>
              <a:spcBef>
                <a:spcPts val="400"/>
              </a:spcBef>
              <a:buClr>
                <a:prstClr val="black"/>
              </a:buClr>
              <a:buSzPct val="68000"/>
            </a:pPr>
            <a:r>
              <a:rPr lang="en-US" sz="2800" b="1" dirty="0">
                <a:solidFill>
                  <a:prstClr val="black"/>
                </a:solidFill>
              </a:rPr>
              <a:t>  “What no eye has seen, what no ear has heard,</a:t>
            </a:r>
          </a:p>
          <a:p>
            <a:pPr marL="108000" lvl="0" algn="l">
              <a:lnSpc>
                <a:spcPct val="100000"/>
              </a:lnSpc>
              <a:spcBef>
                <a:spcPts val="400"/>
              </a:spcBef>
              <a:buClr>
                <a:prstClr val="black"/>
              </a:buClr>
              <a:buSzPct val="68000"/>
            </a:pPr>
            <a:r>
              <a:rPr lang="en-US" sz="2800" b="1" dirty="0">
                <a:solidFill>
                  <a:prstClr val="black"/>
                </a:solidFill>
              </a:rPr>
              <a:t>and what no human mind has conceived” —</a:t>
            </a:r>
          </a:p>
          <a:p>
            <a:pPr marL="108000" lvl="0" algn="l">
              <a:lnSpc>
                <a:spcPct val="100000"/>
              </a:lnSpc>
              <a:spcBef>
                <a:spcPts val="400"/>
              </a:spcBef>
              <a:buClr>
                <a:prstClr val="black"/>
              </a:buClr>
              <a:buSzPct val="68000"/>
            </a:pPr>
            <a:r>
              <a:rPr lang="en-US" sz="2800" b="1" dirty="0">
                <a:solidFill>
                  <a:prstClr val="black"/>
                </a:solidFill>
              </a:rPr>
              <a:t>    the things God has prepared for those who love him.” (Matt 11:9)</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Glorified State of Believers</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60689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2" y="1231210"/>
            <a:ext cx="11450133" cy="5188640"/>
          </a:xfrm>
        </p:spPr>
        <p:txBody>
          <a:bodyPr>
            <a:normAutofit lnSpcReduction="10000"/>
          </a:bodyPr>
          <a:lstStyle/>
          <a:p>
            <a:pPr lvl="0" algn="l">
              <a:defRPr/>
            </a:pPr>
            <a:r>
              <a:rPr lang="en-US" sz="3600" b="1" dirty="0"/>
              <a:t>The Bible orients us to the future &amp; God’s fulfilled promises</a:t>
            </a:r>
            <a:endParaRPr lang="en-US" sz="36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God will restore his direct rule over the world</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t>Hab 2:14</a:t>
            </a:r>
            <a:r>
              <a:rPr lang="en-US" sz="2600" b="1" dirty="0"/>
              <a:t> – “For the earth will be filled with the knowledge of the glory of the Lord as the waters cover the sea.” (See also Isaiah 11:9; Num 14:21))</a:t>
            </a:r>
            <a:endParaRPr lang="en-US" sz="26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The Bible points to Christ’s uniting &amp; ruling a redeemed cosmos</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Eph 1:10 </a:t>
            </a:r>
            <a:r>
              <a:rPr lang="en-US" sz="2600" b="1" dirty="0">
                <a:solidFill>
                  <a:prstClr val="black"/>
                </a:solidFill>
              </a:rPr>
              <a:t>– “[God’s purpose is] to be put into effect when the times reach their fulfillment—to bring unity to all things in heaven and on earth under Christ.”</a:t>
            </a:r>
          </a:p>
          <a:p>
            <a:pPr marL="252000" lvl="0" indent="-252000" algn="l">
              <a:buFont typeface="Wingdings" panose="05000000000000000000" pitchFamily="2" charset="2"/>
              <a:buChar char="§"/>
              <a:defRPr/>
            </a:pPr>
            <a:r>
              <a:rPr lang="en-US" sz="3200" b="1" dirty="0">
                <a:solidFill>
                  <a:prstClr val="black"/>
                </a:solidFill>
              </a:rPr>
              <a:t>Christians are to live with that hope</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dirty="0">
                <a:solidFill>
                  <a:prstClr val="black"/>
                </a:solidFill>
              </a:rPr>
              <a:t>We pray “your Kingdom come” (Matt 6:10)</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dirty="0">
                <a:solidFill>
                  <a:prstClr val="black"/>
                </a:solidFill>
              </a:rPr>
              <a:t>We long for the day when “The kingdom of the world [will] become the king-dom of our Lord &amp; of his Messiah, and he will reign for ever &amp; ever.” (Rev 11:15)</a:t>
            </a:r>
          </a:p>
          <a:p>
            <a:pPr marL="252000" lvl="0" indent="-252000" algn="l">
              <a:buFont typeface="Wingdings" panose="05000000000000000000" pitchFamily="2" charset="2"/>
              <a:buChar char="§"/>
              <a:defRPr/>
            </a:pPr>
            <a:endParaRPr lang="en-US" sz="4000" b="1" dirty="0">
              <a:solidFill>
                <a:prstClr val="black"/>
              </a:solidFill>
              <a:latin typeface="Calibri" panose="020F0502020204030204" pitchFamily="34" charset="0"/>
              <a:cs typeface="Calibri" panose="020F0502020204030204" pitchFamily="34" charset="0"/>
            </a:endParaRPr>
          </a:p>
          <a:p>
            <a:pPr lvl="0" algn="l">
              <a:defRPr/>
            </a:pP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Introduction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004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a:bodyPr>
          <a:lstStyle/>
          <a:p>
            <a:pPr lvl="0" algn="l">
              <a:defRPr/>
            </a:pPr>
            <a:r>
              <a:rPr lang="en-US" sz="3200" b="1" dirty="0"/>
              <a:t>The Bible points us to personal renewal of the whole person, and to being with Christ in the new heavens and the new earth</a:t>
            </a:r>
            <a:endParaRPr lang="en-US" sz="3200" b="1" dirty="0">
              <a:solidFill>
                <a:prstClr val="black"/>
              </a:solidFill>
            </a:endParaRPr>
          </a:p>
          <a:p>
            <a:pPr marL="252000" lvl="0" indent="-252000" algn="l">
              <a:buFont typeface="Wingdings" panose="05000000000000000000" pitchFamily="2" charset="2"/>
              <a:buChar char="§"/>
              <a:defRPr/>
            </a:pPr>
            <a:r>
              <a:rPr lang="en-US" sz="2800" b="1" dirty="0">
                <a:solidFill>
                  <a:prstClr val="black"/>
                </a:solidFill>
              </a:rPr>
              <a:t>When Christ returns, the dead in Christ will rise first (1 Thess 4:16)</a:t>
            </a:r>
          </a:p>
          <a:p>
            <a:pPr marL="252000" lvl="0" indent="-252000" algn="l">
              <a:buFont typeface="Wingdings" panose="05000000000000000000" pitchFamily="2" charset="2"/>
              <a:buChar char="§"/>
              <a:defRPr/>
            </a:pPr>
            <a:r>
              <a:rPr lang="en-US" sz="2800" b="1" dirty="0">
                <a:solidFill>
                  <a:prstClr val="black"/>
                </a:solidFill>
              </a:rPr>
              <a:t>Those who are alive will be caught up to be with Christ (1 Thess 4:17)</a:t>
            </a:r>
          </a:p>
          <a:p>
            <a:pPr lvl="0" algn="l">
              <a:defRPr/>
            </a:pPr>
            <a:r>
              <a:rPr lang="en-US" sz="3200" b="1" dirty="0">
                <a:solidFill>
                  <a:prstClr val="black"/>
                </a:solidFill>
              </a:rPr>
              <a:t>But before Christ returns, Christians must face death</a:t>
            </a:r>
          </a:p>
          <a:p>
            <a:pPr marL="252000" lvl="0" indent="-252000" algn="l">
              <a:buFont typeface="Wingdings" panose="05000000000000000000" pitchFamily="2" charset="2"/>
              <a:buChar char="§"/>
              <a:defRPr/>
            </a:pPr>
            <a:r>
              <a:rPr lang="en-US" sz="2800" b="1" dirty="0">
                <a:solidFill>
                  <a:prstClr val="black"/>
                </a:solidFill>
              </a:rPr>
              <a:t>“The wages of sin is death” (Rom 6:23)</a:t>
            </a:r>
          </a:p>
          <a:p>
            <a:pPr marL="252000" lvl="0" indent="-252000" algn="l">
              <a:buFont typeface="Wingdings" panose="05000000000000000000" pitchFamily="2" charset="2"/>
              <a:buChar char="§"/>
              <a:defRPr/>
            </a:pPr>
            <a:r>
              <a:rPr lang="en-US" sz="2800" b="1" dirty="0">
                <a:solidFill>
                  <a:prstClr val="black"/>
                </a:solidFill>
              </a:rPr>
              <a:t>It is the punishment for disobeying God (Gen 2:17; 3:19)</a:t>
            </a:r>
          </a:p>
          <a:p>
            <a:pPr lvl="0" algn="l">
              <a:defRPr/>
            </a:pPr>
            <a:r>
              <a:rPr lang="en-US" sz="3200" b="1" dirty="0">
                <a:solidFill>
                  <a:prstClr val="black"/>
                </a:solidFill>
              </a:rPr>
              <a:t>Humans were never meant to die</a:t>
            </a:r>
          </a:p>
          <a:p>
            <a:pPr marL="252000" lvl="0" indent="-252000" algn="l">
              <a:buFont typeface="Wingdings" panose="05000000000000000000" pitchFamily="2" charset="2"/>
              <a:buChar char="§"/>
              <a:defRPr/>
            </a:pPr>
            <a:r>
              <a:rPr lang="en-US" sz="2800" b="1" dirty="0">
                <a:solidFill>
                  <a:prstClr val="black"/>
                </a:solidFill>
              </a:rPr>
              <a:t>It is the dissolution of the human person and the end of physical life</a:t>
            </a:r>
            <a:endParaRPr lang="en-US" sz="32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600" b="1" dirty="0">
                <a:solidFill>
                  <a:prstClr val="black"/>
                </a:solidFill>
              </a:rPr>
              <a:t>Yet, the “dead in Christ” have a hope that non-Christians do not have</a:t>
            </a:r>
          </a:p>
          <a:p>
            <a:pPr marL="252000" lvl="0" indent="-252000" algn="l">
              <a:buFont typeface="Wingdings" panose="05000000000000000000" pitchFamily="2" charset="2"/>
              <a:buChar char="§"/>
              <a:defRPr/>
            </a:pPr>
            <a:endParaRPr lang="en-US" sz="4000" b="1" dirty="0">
              <a:solidFill>
                <a:prstClr val="black"/>
              </a:solidFill>
              <a:latin typeface="Calibri" panose="020F0502020204030204" pitchFamily="34" charset="0"/>
              <a:cs typeface="Calibri" panose="020F0502020204030204" pitchFamily="34" charset="0"/>
            </a:endParaRPr>
          </a:p>
          <a:p>
            <a:pPr lvl="0" algn="l">
              <a:defRPr/>
            </a:pP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Personal Christian Hope</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16371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a:bodyPr>
          <a:lstStyle/>
          <a:p>
            <a:pPr lvl="0" algn="l">
              <a:defRPr/>
            </a:pPr>
            <a:r>
              <a:rPr lang="en-US" sz="3900" b="1" dirty="0"/>
              <a:t>Bible reveals that the deceased go the place of the dead</a:t>
            </a:r>
            <a:endParaRPr lang="en-US" sz="3900" b="1" dirty="0">
              <a:solidFill>
                <a:prstClr val="black"/>
              </a:solidFill>
            </a:endParaRPr>
          </a:p>
          <a:p>
            <a:pPr marL="252000" lvl="0" indent="-252000" algn="l">
              <a:buFont typeface="Wingdings" panose="05000000000000000000" pitchFamily="2" charset="2"/>
              <a:buChar char="§"/>
              <a:defRPr/>
            </a:pPr>
            <a:r>
              <a:rPr lang="en-US" sz="3500" b="1" i="1" dirty="0">
                <a:solidFill>
                  <a:prstClr val="black"/>
                </a:solidFill>
              </a:rPr>
              <a:t>Sheol</a:t>
            </a:r>
            <a:r>
              <a:rPr lang="en-US" sz="3500" b="1" dirty="0">
                <a:solidFill>
                  <a:prstClr val="black"/>
                </a:solidFill>
              </a:rPr>
              <a:t> in the OT (Job 3:13; Ps 89:48; Is 14:9; Hab 2:5)</a:t>
            </a:r>
            <a:endParaRPr lang="en-US" sz="3500" b="1" i="1" dirty="0">
              <a:solidFill>
                <a:prstClr val="black"/>
              </a:solidFill>
            </a:endParaRPr>
          </a:p>
          <a:p>
            <a:pPr marL="252000" lvl="0" indent="-252000" algn="l">
              <a:buFont typeface="Wingdings" panose="05000000000000000000" pitchFamily="2" charset="2"/>
              <a:buChar char="§"/>
              <a:defRPr/>
            </a:pPr>
            <a:r>
              <a:rPr lang="en-US" sz="3500" b="1" i="1" dirty="0">
                <a:solidFill>
                  <a:prstClr val="black"/>
                </a:solidFill>
              </a:rPr>
              <a:t>Hades</a:t>
            </a:r>
            <a:r>
              <a:rPr lang="en-US" sz="3500" b="1" dirty="0">
                <a:solidFill>
                  <a:prstClr val="black"/>
                </a:solidFill>
              </a:rPr>
              <a:t> in the NT (Luke 16:23; Rev 20:13-14)</a:t>
            </a:r>
            <a:endParaRPr lang="en-US" sz="3500" b="1" i="1" dirty="0">
              <a:solidFill>
                <a:prstClr val="black"/>
              </a:solidFill>
            </a:endParaRPr>
          </a:p>
          <a:p>
            <a:pPr lvl="0" algn="l">
              <a:defRPr/>
            </a:pPr>
            <a:r>
              <a:rPr lang="en-US" sz="3900" b="1" dirty="0">
                <a:solidFill>
                  <a:prstClr val="black"/>
                </a:solidFill>
              </a:rPr>
              <a:t>Continued conscious personal existence after death</a:t>
            </a:r>
          </a:p>
          <a:p>
            <a:pPr marL="252000" lvl="0" indent="-252000" algn="l">
              <a:buFont typeface="Wingdings" panose="05000000000000000000" pitchFamily="2" charset="2"/>
              <a:buChar char="§"/>
              <a:defRPr/>
            </a:pPr>
            <a:r>
              <a:rPr lang="en-US" sz="3500" b="1" dirty="0">
                <a:solidFill>
                  <a:prstClr val="black"/>
                </a:solidFill>
              </a:rPr>
              <a:t>NT refers to a deceased self as a ‘soul’ or ‘person’ (</a:t>
            </a:r>
            <a:r>
              <a:rPr lang="en-US" sz="3500" b="1" i="1" dirty="0">
                <a:solidFill>
                  <a:prstClr val="black"/>
                </a:solidFill>
              </a:rPr>
              <a:t>psychē/</a:t>
            </a:r>
            <a:r>
              <a:rPr lang="el-GR" sz="3500" b="1" i="1" dirty="0">
                <a:solidFill>
                  <a:prstClr val="black"/>
                </a:solidFill>
              </a:rPr>
              <a:t>ψυχἠ</a:t>
            </a:r>
            <a:r>
              <a:rPr lang="en-CA" sz="3500" b="1" dirty="0">
                <a:solidFill>
                  <a:prstClr val="black"/>
                </a:solidFill>
              </a:rPr>
              <a:t>)</a:t>
            </a:r>
          </a:p>
          <a:p>
            <a:pPr marL="252000" lvl="0" indent="-252000" algn="l">
              <a:buFont typeface="Wingdings" panose="05000000000000000000" pitchFamily="2" charset="2"/>
              <a:buChar char="§"/>
              <a:defRPr/>
            </a:pPr>
            <a:r>
              <a:rPr lang="en-US" sz="3500" b="1" dirty="0">
                <a:solidFill>
                  <a:prstClr val="black"/>
                </a:solidFill>
              </a:rPr>
              <a:t>No biblical support for ‘soul sleep’</a:t>
            </a:r>
          </a:p>
          <a:p>
            <a:pPr lvl="0" algn="l">
              <a:defRPr/>
            </a:pPr>
            <a:r>
              <a:rPr lang="en-US" sz="3800" b="1" dirty="0">
                <a:solidFill>
                  <a:prstClr val="black"/>
                </a:solidFill>
              </a:rPr>
              <a:t>Distinction between the state of Christians &amp; non-Christians</a:t>
            </a:r>
          </a:p>
          <a:p>
            <a:pPr marL="252000" lvl="0" indent="-252000" algn="l">
              <a:buFont typeface="Wingdings" panose="05000000000000000000" pitchFamily="2" charset="2"/>
              <a:buChar char="§"/>
              <a:defRPr/>
            </a:pPr>
            <a:r>
              <a:rPr lang="en-US" sz="3500" b="1" dirty="0">
                <a:solidFill>
                  <a:prstClr val="black"/>
                </a:solidFill>
              </a:rPr>
              <a:t>Believers in provision bliss; non-believers in provisional torment</a:t>
            </a:r>
          </a:p>
          <a:p>
            <a:pPr marL="288000" lvl="0" indent="-180000" algn="l">
              <a:lnSpc>
                <a:spcPct val="100000"/>
              </a:lnSpc>
              <a:spcBef>
                <a:spcPts val="400"/>
              </a:spcBef>
              <a:buClr>
                <a:prstClr val="black"/>
              </a:buClr>
              <a:buSzPct val="68000"/>
              <a:buFont typeface="Arial" panose="020B0604020202020204" pitchFamily="34" charset="0"/>
              <a:buChar char="•"/>
            </a:pPr>
            <a:r>
              <a:rPr lang="en-US" sz="3000" b="1" dirty="0">
                <a:solidFill>
                  <a:prstClr val="black"/>
                </a:solidFill>
              </a:rPr>
              <a:t>Interim judgement between 2 groups: Luke 16:22-26 – rich man &amp; Lazarus</a:t>
            </a:r>
          </a:p>
          <a:p>
            <a:pPr marL="252000" lvl="0" indent="-252000" algn="l">
              <a:buFont typeface="Wingdings" panose="05000000000000000000" pitchFamily="2" charset="2"/>
              <a:buChar char="§"/>
              <a:defRPr/>
            </a:pPr>
            <a:endParaRPr lang="en-US" sz="4000" b="1" dirty="0">
              <a:solidFill>
                <a:prstClr val="black"/>
              </a:solidFill>
              <a:latin typeface="Calibri" panose="020F0502020204030204" pitchFamily="34" charset="0"/>
              <a:cs typeface="Calibri" panose="020F0502020204030204" pitchFamily="34" charset="0"/>
            </a:endParaRPr>
          </a:p>
          <a:p>
            <a:pPr lvl="0" algn="l">
              <a:defRPr/>
            </a:pPr>
            <a:endParaRPr lang="en-US"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Intermediate State</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41166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42900" y="1213625"/>
            <a:ext cx="11579469" cy="5188640"/>
          </a:xfrm>
        </p:spPr>
        <p:txBody>
          <a:bodyPr>
            <a:normAutofit lnSpcReduction="10000"/>
          </a:bodyPr>
          <a:lstStyle/>
          <a:p>
            <a:pPr lvl="0" algn="l">
              <a:defRPr/>
            </a:pPr>
            <a:r>
              <a:rPr lang="en-US" sz="2800" b="1" u="sng" dirty="0"/>
              <a:t>Phil 1:21-24</a:t>
            </a:r>
            <a:r>
              <a:rPr lang="en-US" sz="2800" b="1" dirty="0"/>
              <a:t>: Paul in prison awaiting trial</a:t>
            </a:r>
          </a:p>
          <a:p>
            <a:pPr marL="288000" lvl="0" indent="-180000" algn="l">
              <a:lnSpc>
                <a:spcPct val="100000"/>
              </a:lnSpc>
              <a:spcBef>
                <a:spcPts val="400"/>
              </a:spcBef>
              <a:buClr>
                <a:prstClr val="black"/>
              </a:buClr>
              <a:buSzPct val="68000"/>
              <a:buFont typeface="Arial" panose="020B0604020202020204" pitchFamily="34" charset="0"/>
              <a:buChar char="•"/>
            </a:pPr>
            <a:r>
              <a:rPr lang="en-US" b="1" u="sng" dirty="0">
                <a:solidFill>
                  <a:prstClr val="black"/>
                </a:solidFill>
              </a:rPr>
              <a:t>Phil </a:t>
            </a:r>
            <a:r>
              <a:rPr lang="en-US" b="1" dirty="0">
                <a:solidFill>
                  <a:prstClr val="black"/>
                </a:solidFill>
              </a:rPr>
              <a:t>1 – </a:t>
            </a:r>
            <a:r>
              <a:rPr lang="en-US" b="1" baseline="30000" dirty="0">
                <a:solidFill>
                  <a:prstClr val="black"/>
                </a:solidFill>
              </a:rPr>
              <a:t>21</a:t>
            </a:r>
            <a:r>
              <a:rPr lang="en-US" b="1" dirty="0">
                <a:solidFill>
                  <a:prstClr val="black"/>
                </a:solidFill>
              </a:rPr>
              <a:t>“For to me, to live is Christ and to die is gain… </a:t>
            </a:r>
            <a:r>
              <a:rPr lang="en-US" b="1" baseline="30000" dirty="0">
                <a:solidFill>
                  <a:prstClr val="black"/>
                </a:solidFill>
              </a:rPr>
              <a:t>23</a:t>
            </a:r>
            <a:r>
              <a:rPr lang="en-US" b="1" dirty="0">
                <a:solidFill>
                  <a:prstClr val="black"/>
                </a:solidFill>
              </a:rPr>
              <a:t>I am torn between the two: I desire to depart and be with Christ, which is better by far.”</a:t>
            </a:r>
          </a:p>
          <a:p>
            <a:pPr lvl="0" algn="l">
              <a:defRPr/>
            </a:pPr>
            <a:r>
              <a:rPr lang="en-US" sz="2800" b="1" u="sng" dirty="0">
                <a:solidFill>
                  <a:prstClr val="black"/>
                </a:solidFill>
              </a:rPr>
              <a:t>1 Thess 4:13-18</a:t>
            </a:r>
            <a:r>
              <a:rPr lang="en-US" sz="2800" b="1" dirty="0">
                <a:solidFill>
                  <a:prstClr val="black"/>
                </a:solidFill>
              </a:rPr>
              <a:t>: Comfort &amp; hope for those mourning death</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Christ has won the victory: “Jesus died and rose again” (v.13)</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We are in Christ: “God will bring with Jesus those who have fallen asleep </a:t>
            </a:r>
            <a:r>
              <a:rPr lang="en-US" b="1" i="1" dirty="0">
                <a:solidFill>
                  <a:prstClr val="black"/>
                </a:solidFill>
              </a:rPr>
              <a:t>in him</a:t>
            </a:r>
            <a:r>
              <a:rPr lang="en-US" b="1" dirty="0">
                <a:solidFill>
                  <a:prstClr val="black"/>
                </a:solidFill>
              </a:rPr>
              <a:t>” (v.14)</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There will be a future reunion: “we will be with the Lord </a:t>
            </a:r>
            <a:r>
              <a:rPr lang="en-US" b="1" i="1" dirty="0">
                <a:solidFill>
                  <a:prstClr val="black"/>
                </a:solidFill>
              </a:rPr>
              <a:t>forever.” </a:t>
            </a:r>
            <a:r>
              <a:rPr lang="en-US" b="1" dirty="0">
                <a:solidFill>
                  <a:prstClr val="black"/>
                </a:solidFill>
              </a:rPr>
              <a:t>(v.17)</a:t>
            </a:r>
          </a:p>
          <a:p>
            <a:pPr lvl="0" algn="l">
              <a:defRPr/>
            </a:pPr>
            <a:r>
              <a:rPr lang="en-US" sz="2800" b="1" u="sng" dirty="0">
                <a:solidFill>
                  <a:prstClr val="black"/>
                </a:solidFill>
                <a:latin typeface="Calibri" panose="020F0502020204030204" pitchFamily="34" charset="0"/>
                <a:cs typeface="Calibri" panose="020F0502020204030204" pitchFamily="34" charset="0"/>
              </a:rPr>
              <a:t>Rev 6:9-11</a:t>
            </a:r>
            <a:r>
              <a:rPr lang="en-US" sz="2800" b="1" dirty="0">
                <a:solidFill>
                  <a:prstClr val="black"/>
                </a:solidFill>
                <a:latin typeface="Calibri" panose="020F0502020204030204" pitchFamily="34" charset="0"/>
                <a:cs typeface="Calibri" panose="020F0502020204030204" pitchFamily="34" charset="0"/>
              </a:rPr>
              <a:t>: The souls of the martyrs in the presence of God</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Aware of Christ’s return, they long for the consummation of history and for justice</a:t>
            </a:r>
            <a:endParaRPr lang="en-US" sz="2800" b="1" dirty="0">
              <a:solidFill>
                <a:prstClr val="black"/>
              </a:solidFill>
            </a:endParaRPr>
          </a:p>
          <a:p>
            <a:pPr lvl="0" algn="l">
              <a:defRPr/>
            </a:pPr>
            <a:r>
              <a:rPr lang="en-US" sz="2800" b="1" u="sng" dirty="0">
                <a:solidFill>
                  <a:prstClr val="black"/>
                </a:solidFill>
              </a:rPr>
              <a:t>2 Cor 5:1-10</a:t>
            </a:r>
            <a:r>
              <a:rPr lang="en-US" sz="2800" b="1" dirty="0">
                <a:solidFill>
                  <a:prstClr val="black"/>
                </a:solidFill>
              </a:rPr>
              <a:t>: Death → home with God; resurrection → fullness of eternal life</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“We … would prefer to be away from the body and at home with the Lord.” (v.8)</a:t>
            </a:r>
          </a:p>
          <a:p>
            <a:pPr marL="288000" lvl="0" indent="-180000" algn="l">
              <a:lnSpc>
                <a:spcPct val="100000"/>
              </a:lnSpc>
              <a:spcBef>
                <a:spcPts val="400"/>
              </a:spcBef>
              <a:buClr>
                <a:prstClr val="black"/>
              </a:buClr>
              <a:buSzPct val="68000"/>
              <a:buFont typeface="Arial" panose="020B0604020202020204" pitchFamily="34" charset="0"/>
              <a:buChar char="•"/>
            </a:pPr>
            <a:r>
              <a:rPr lang="en-US" b="1" dirty="0">
                <a:solidFill>
                  <a:prstClr val="black"/>
                </a:solidFill>
              </a:rPr>
              <a:t>Paul longs for fully realized union &amp; communion with the glorified Christ. (v.4)</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Four Passages on the Intermediate State</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18149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10000"/>
          </a:bodyPr>
          <a:lstStyle/>
          <a:p>
            <a:pPr lvl="0" algn="l">
              <a:defRPr/>
            </a:pPr>
            <a:r>
              <a:rPr lang="en-US" sz="3600" b="1" dirty="0"/>
              <a:t>Some traditions refer to purification/cleansing after death</a:t>
            </a:r>
            <a:endParaRPr lang="en-US" sz="36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Roman Catholic Church: those dying in grace but imperfectly purified from venial (lesser) sins undergo purification in Purgatory</a:t>
            </a:r>
          </a:p>
          <a:p>
            <a:pPr marL="252000" lvl="0" indent="-252000" algn="l">
              <a:buFont typeface="Wingdings" panose="05000000000000000000" pitchFamily="2" charset="2"/>
              <a:buChar char="§"/>
              <a:defRPr/>
            </a:pPr>
            <a:r>
              <a:rPr lang="en-US" sz="3200" b="1" dirty="0">
                <a:solidFill>
                  <a:prstClr val="black"/>
                </a:solidFill>
              </a:rPr>
              <a:t>Eastern Orthodox Churches: believers dying with minor sins must be cleansed from these sins while in Hades</a:t>
            </a:r>
          </a:p>
          <a:p>
            <a:pPr lvl="0" algn="l">
              <a:defRPr/>
            </a:pPr>
            <a:r>
              <a:rPr lang="en-US" sz="3600" b="1" dirty="0">
                <a:solidFill>
                  <a:prstClr val="black"/>
                </a:solidFill>
              </a:rPr>
              <a:t>Both groups encourage prayers for these dead</a:t>
            </a:r>
          </a:p>
          <a:p>
            <a:pPr marL="288000" lvl="0" indent="-180000" algn="l">
              <a:lnSpc>
                <a:spcPct val="100000"/>
              </a:lnSpc>
              <a:spcBef>
                <a:spcPts val="400"/>
              </a:spcBef>
              <a:buClr>
                <a:prstClr val="black"/>
              </a:buClr>
              <a:buSzPct val="68000"/>
              <a:buFont typeface="Arial" panose="020B0604020202020204" pitchFamily="34" charset="0"/>
              <a:buChar char="•"/>
            </a:pPr>
            <a:r>
              <a:rPr lang="en-US" sz="3000" b="1" dirty="0">
                <a:solidFill>
                  <a:prstClr val="black"/>
                </a:solidFill>
              </a:rPr>
              <a:t>Appeal to </a:t>
            </a:r>
            <a:r>
              <a:rPr lang="en-US" sz="3000" b="1" i="1" dirty="0">
                <a:solidFill>
                  <a:prstClr val="black"/>
                </a:solidFill>
              </a:rPr>
              <a:t>Apocrypha</a:t>
            </a:r>
            <a:r>
              <a:rPr lang="en-US" sz="3000" b="1" dirty="0">
                <a:solidFill>
                  <a:prstClr val="black"/>
                </a:solidFill>
              </a:rPr>
              <a:t>: </a:t>
            </a:r>
            <a:r>
              <a:rPr lang="en-US" sz="3000" b="1" u="sng" dirty="0">
                <a:solidFill>
                  <a:prstClr val="black"/>
                </a:solidFill>
              </a:rPr>
              <a:t>2 Macc 12:46 </a:t>
            </a:r>
            <a:r>
              <a:rPr lang="en-US" sz="3000" b="1" dirty="0">
                <a:solidFill>
                  <a:prstClr val="black"/>
                </a:solidFill>
              </a:rPr>
              <a:t>– “Thus [Judas Maccabeus] made atonement for the dead that they might be delivered from their sin.”</a:t>
            </a:r>
          </a:p>
          <a:p>
            <a:pPr lvl="0" algn="l">
              <a:defRPr/>
            </a:pPr>
            <a:r>
              <a:rPr lang="en-US" sz="3500" b="1" u="sng" dirty="0">
                <a:solidFill>
                  <a:prstClr val="black"/>
                </a:solidFill>
              </a:rPr>
              <a:t>Critique</a:t>
            </a:r>
            <a:r>
              <a:rPr lang="en-US" sz="3500" b="1" dirty="0">
                <a:solidFill>
                  <a:prstClr val="black"/>
                </a:solidFill>
              </a:rPr>
              <a:t>: No mention of purgatory/prayers for dead in Bible</a:t>
            </a:r>
          </a:p>
          <a:p>
            <a:pPr marL="252000" lvl="0" indent="-252000" algn="l">
              <a:buFont typeface="Wingdings" panose="05000000000000000000" pitchFamily="2" charset="2"/>
              <a:buChar char="§"/>
              <a:defRPr/>
            </a:pPr>
            <a:r>
              <a:rPr lang="en-US" sz="3200" b="1" dirty="0">
                <a:solidFill>
                  <a:prstClr val="black"/>
                </a:solidFill>
              </a:rPr>
              <a:t>Undermines the sufficiency and finality of Christ’s work </a:t>
            </a:r>
          </a:p>
          <a:p>
            <a:pPr marL="288000" lvl="0" indent="-180000" algn="l">
              <a:lnSpc>
                <a:spcPct val="100000"/>
              </a:lnSpc>
              <a:spcBef>
                <a:spcPts val="400"/>
              </a:spcBef>
              <a:buClr>
                <a:prstClr val="black"/>
              </a:buClr>
              <a:buSzPct val="68000"/>
              <a:buFont typeface="Arial" panose="020B0604020202020204" pitchFamily="34" charset="0"/>
              <a:buChar char="•"/>
            </a:pPr>
            <a:r>
              <a:rPr lang="en-US" sz="2600" b="1" u="sng" dirty="0">
                <a:solidFill>
                  <a:prstClr val="black"/>
                </a:solidFill>
              </a:rPr>
              <a:t>1 John 1:7</a:t>
            </a:r>
            <a:r>
              <a:rPr lang="en-US" sz="2600" b="1" dirty="0">
                <a:solidFill>
                  <a:prstClr val="black"/>
                </a:solidFill>
              </a:rPr>
              <a:t> – “the blood of Jesus, [God’s] Son, purifies us from all sin.”</a:t>
            </a:r>
            <a:endParaRPr lang="en-US" sz="2600" b="1" u="sng"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Purification after Death?</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47457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85000" lnSpcReduction="20000"/>
          </a:bodyPr>
          <a:lstStyle/>
          <a:p>
            <a:pPr lvl="0" algn="l">
              <a:defRPr/>
            </a:pPr>
            <a:r>
              <a:rPr lang="en-US" sz="3400" b="1" dirty="0"/>
              <a:t>The Bible teaches that when Christ returns there will be a general resurrection – of believers and of unbelievers:</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Dan 12:2</a:t>
            </a:r>
            <a:r>
              <a:rPr lang="en-US" sz="2800" b="1" dirty="0">
                <a:solidFill>
                  <a:prstClr val="black"/>
                </a:solidFill>
              </a:rPr>
              <a:t> – Multitudes who sleep in the dust of the earth will awake: some to everlasting life, others to shame and everlasting contempt.</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Acts 24:15 </a:t>
            </a:r>
            <a:r>
              <a:rPr lang="en-US" sz="2800" b="1" dirty="0">
                <a:solidFill>
                  <a:prstClr val="black"/>
                </a:solidFill>
              </a:rPr>
              <a:t>– [Paul:] “there will be a resurrection of both the righteous &amp; the wicked”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John 5:28 </a:t>
            </a:r>
            <a:r>
              <a:rPr lang="en-US" sz="2800" b="1" dirty="0">
                <a:solidFill>
                  <a:prstClr val="black"/>
                </a:solidFill>
              </a:rPr>
              <a:t>– [Jesus:] </a:t>
            </a:r>
            <a:r>
              <a:rPr lang="en-US" sz="2800" b="1" baseline="30000" dirty="0">
                <a:solidFill>
                  <a:prstClr val="black"/>
                </a:solidFill>
              </a:rPr>
              <a:t>28</a:t>
            </a:r>
            <a:r>
              <a:rPr lang="en-US" sz="2800" b="1" dirty="0">
                <a:solidFill>
                  <a:prstClr val="black"/>
                </a:solidFill>
              </a:rPr>
              <a:t>"Do not be amazed at this, for a time is coming when all who are in their graves will hear his [the Son’s] voice </a:t>
            </a:r>
            <a:r>
              <a:rPr lang="en-US" sz="2800" b="1" baseline="30000" dirty="0">
                <a:solidFill>
                  <a:prstClr val="black"/>
                </a:solidFill>
              </a:rPr>
              <a:t>29</a:t>
            </a:r>
            <a:r>
              <a:rPr lang="en-US" sz="2800" b="1" dirty="0">
                <a:solidFill>
                  <a:prstClr val="black"/>
                </a:solidFill>
              </a:rPr>
              <a:t>and come out — those who have done good will rise to live, and those who have done evil will rise to be condemned.” </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Rev 20:13</a:t>
            </a:r>
            <a:r>
              <a:rPr lang="en-US" sz="2800" b="1" dirty="0">
                <a:solidFill>
                  <a:prstClr val="black"/>
                </a:solidFill>
              </a:rPr>
              <a:t> - The sea gave up the dead that were in it, and death and Hades gave up the dead that were in them</a:t>
            </a:r>
          </a:p>
          <a:p>
            <a:pPr lvl="0" algn="l">
              <a:defRPr/>
            </a:pPr>
            <a:r>
              <a:rPr lang="en-US" sz="3400" b="1" dirty="0">
                <a:solidFill>
                  <a:prstClr val="black"/>
                </a:solidFill>
              </a:rPr>
              <a:t>Apostles’ &amp; Nicene Creeds: “We believe…in the resurrection of the body”</a:t>
            </a:r>
          </a:p>
          <a:p>
            <a:pPr marL="252000" indent="-252000" algn="l">
              <a:buFont typeface="Wingdings" panose="05000000000000000000" pitchFamily="2" charset="2"/>
              <a:buChar char="§"/>
              <a:defRPr/>
            </a:pPr>
            <a:r>
              <a:rPr lang="en-US" sz="3200" b="1" dirty="0">
                <a:solidFill>
                  <a:prstClr val="black"/>
                </a:solidFill>
              </a:rPr>
              <a:t>This will occur when Christ returns “in the twinkling of an eye” (1 Cor 15:52)</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Cor 15:23 </a:t>
            </a:r>
            <a:r>
              <a:rPr lang="en-US" sz="2800" b="1" dirty="0">
                <a:solidFill>
                  <a:prstClr val="black"/>
                </a:solidFill>
              </a:rPr>
              <a:t>– “But each in turn: Christ, the first fruits; then, when he comes, those who belong to him.”</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Resurrection of the Dead</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11437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20000"/>
          </a:bodyPr>
          <a:lstStyle/>
          <a:p>
            <a:pPr lvl="0" algn="l">
              <a:defRPr/>
            </a:pPr>
            <a:r>
              <a:rPr lang="en-US" sz="3600" b="1" dirty="0"/>
              <a:t>Because of believers’ union with Christ, our resurrection is closely tied to Christ’s resurrection</a:t>
            </a:r>
          </a:p>
          <a:p>
            <a:pPr marL="252000" lvl="0" indent="-252000" algn="l">
              <a:buFont typeface="Wingdings" panose="05000000000000000000" pitchFamily="2" charset="2"/>
              <a:buChar char="§"/>
              <a:defRPr/>
            </a:pPr>
            <a:r>
              <a:rPr lang="en-US" sz="3000" b="1" dirty="0">
                <a:solidFill>
                  <a:prstClr val="black"/>
                </a:solidFill>
              </a:rPr>
              <a:t>Through the Spirit’s power we participate in the resurrection of Christ</a:t>
            </a:r>
            <a:endParaRPr lang="en-US" sz="3000" b="1" dirty="0"/>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Rom 6:5</a:t>
            </a:r>
            <a:r>
              <a:rPr lang="en-US" sz="2800" b="1" dirty="0">
                <a:solidFill>
                  <a:prstClr val="black"/>
                </a:solidFill>
              </a:rPr>
              <a:t> - For if we have been united with him in a death like his, we will certainly also be united with him in a resurrection like his. </a:t>
            </a:r>
            <a:endParaRPr lang="en-US" sz="2800" b="1" u="sng"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John 3:2</a:t>
            </a:r>
            <a:r>
              <a:rPr lang="en-US" sz="2800" b="1" dirty="0">
                <a:solidFill>
                  <a:prstClr val="black"/>
                </a:solidFill>
              </a:rPr>
              <a:t> – we know that when Christ appears, we shall be like him</a:t>
            </a:r>
            <a:endParaRPr lang="en-US" sz="30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Christ’s resurrection: the 1</a:t>
            </a:r>
            <a:r>
              <a:rPr lang="en-US" sz="3200" b="1" baseline="30000" dirty="0">
                <a:solidFill>
                  <a:prstClr val="black"/>
                </a:solidFill>
              </a:rPr>
              <a:t>st</a:t>
            </a:r>
            <a:r>
              <a:rPr lang="en-US" sz="3200" b="1" dirty="0">
                <a:solidFill>
                  <a:prstClr val="black"/>
                </a:solidFill>
              </a:rPr>
              <a:t> fruits of the harvest at the end of the age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Cor 15:20</a:t>
            </a:r>
            <a:r>
              <a:rPr lang="en-US" sz="2800" b="1" dirty="0">
                <a:solidFill>
                  <a:prstClr val="black"/>
                </a:solidFill>
              </a:rPr>
              <a:t> – Christ has indeed been raised from the dead, the first fruits of those who have fallen asleep. </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Cor 15:23 </a:t>
            </a:r>
            <a:r>
              <a:rPr lang="en-US" sz="2800" b="1" dirty="0">
                <a:solidFill>
                  <a:prstClr val="black"/>
                </a:solidFill>
              </a:rPr>
              <a:t>- But each in turn: Christ, the first fruits; then, when he comes, those who belong to him.</a:t>
            </a:r>
          </a:p>
          <a:p>
            <a:pPr marL="252000" lvl="0" indent="-252000" algn="l">
              <a:buFont typeface="Wingdings" panose="05000000000000000000" pitchFamily="2" charset="2"/>
              <a:buChar char="§"/>
              <a:defRPr/>
            </a:pPr>
            <a:r>
              <a:rPr lang="en-US" sz="3200" b="1" dirty="0">
                <a:solidFill>
                  <a:prstClr val="black"/>
                </a:solidFill>
              </a:rPr>
              <a:t>Christians alive will be changed with resurrected believers when Christ returns in glory to draw his redeemed people to himself</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Union of Our Resurrection with Christ’s</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54383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472236" y="1213625"/>
            <a:ext cx="11450133" cy="5188640"/>
          </a:xfrm>
        </p:spPr>
        <p:txBody>
          <a:bodyPr>
            <a:normAutofit fontScale="92500" lnSpcReduction="20000"/>
          </a:bodyPr>
          <a:lstStyle/>
          <a:p>
            <a:pPr lvl="0" algn="l">
              <a:defRPr/>
            </a:pPr>
            <a:r>
              <a:rPr lang="en-US" sz="3600" b="1" dirty="0"/>
              <a:t>Key passage is 1 Cor 15:35-49</a:t>
            </a:r>
          </a:p>
          <a:p>
            <a:pPr marL="252000" lvl="0" indent="-252000" algn="l">
              <a:buFont typeface="Wingdings" panose="05000000000000000000" pitchFamily="2" charset="2"/>
              <a:buChar char="§"/>
              <a:defRPr/>
            </a:pPr>
            <a:r>
              <a:rPr lang="en-US" sz="3200" b="1" dirty="0">
                <a:solidFill>
                  <a:prstClr val="black"/>
                </a:solidFill>
              </a:rPr>
              <a:t>Raised body is continuous &amp; discontinuous with present body</a:t>
            </a:r>
            <a:endParaRPr lang="en-US" sz="3200" b="1" dirty="0"/>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Analogy: Seed is planted, dies and grows as transformed plant (vv. 35-38)</a:t>
            </a:r>
            <a:endParaRPr lang="en-US" sz="3000" b="1" dirty="0">
              <a:solidFill>
                <a:prstClr val="black"/>
              </a:solidFill>
            </a:endParaRPr>
          </a:p>
          <a:p>
            <a:pPr marL="252000" lvl="0" indent="-252000" algn="l">
              <a:buFont typeface="Wingdings" panose="05000000000000000000" pitchFamily="2" charset="2"/>
              <a:buChar char="§"/>
              <a:defRPr/>
            </a:pPr>
            <a:r>
              <a:rPr lang="en-US" sz="3200" b="1" u="sng" dirty="0">
                <a:solidFill>
                  <a:prstClr val="black"/>
                </a:solidFill>
              </a:rPr>
              <a:t>Continuity</a:t>
            </a:r>
            <a:r>
              <a:rPr lang="en-US" sz="3200" b="1" dirty="0">
                <a:solidFill>
                  <a:prstClr val="black"/>
                </a:solidFill>
              </a:rPr>
              <a:t>: between the body of this age and of our resurrection </a:t>
            </a:r>
            <a:endParaRPr lang="en-US" sz="28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Jesus’ resurrected body is his crucified body (John 20:27 – doubting Thomas)</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dirty="0">
                <a:solidFill>
                  <a:prstClr val="black"/>
                </a:solidFill>
              </a:rPr>
              <a:t>Our physical bodies are raised from the grave by God’s power</a:t>
            </a:r>
          </a:p>
          <a:p>
            <a:pPr marL="252000" lvl="0" indent="-252000" algn="l">
              <a:buFont typeface="Wingdings" panose="05000000000000000000" pitchFamily="2" charset="2"/>
              <a:buChar char="§"/>
              <a:defRPr/>
            </a:pPr>
            <a:r>
              <a:rPr lang="en-US" sz="3200" b="1" u="sng" dirty="0">
                <a:solidFill>
                  <a:prstClr val="black"/>
                </a:solidFill>
              </a:rPr>
              <a:t>Discontinuity</a:t>
            </a:r>
            <a:r>
              <a:rPr lang="en-US" sz="3200" b="1" dirty="0">
                <a:solidFill>
                  <a:prstClr val="black"/>
                </a:solidFill>
              </a:rPr>
              <a:t>: a body after Adam vs a body after glorified Christ</a:t>
            </a:r>
          </a:p>
          <a:p>
            <a:pPr marL="252000" lvl="0" indent="-252000" algn="l">
              <a:buFont typeface="Wingdings" panose="05000000000000000000" pitchFamily="2" charset="2"/>
              <a:buChar char="§"/>
              <a:defRPr/>
            </a:pPr>
            <a:r>
              <a:rPr lang="en-US" sz="3200" b="1" dirty="0">
                <a:solidFill>
                  <a:prstClr val="black"/>
                </a:solidFill>
              </a:rPr>
              <a:t>Series of contrasts in 1 Cor 15:42-44</a:t>
            </a:r>
          </a:p>
          <a:p>
            <a:pPr marL="108000" lvl="0" algn="l">
              <a:lnSpc>
                <a:spcPct val="100000"/>
              </a:lnSpc>
              <a:spcBef>
                <a:spcPts val="400"/>
              </a:spcBef>
              <a:buClr>
                <a:prstClr val="black"/>
              </a:buClr>
              <a:buSzPct val="68000"/>
            </a:pPr>
            <a:r>
              <a:rPr lang="en-US" sz="3000" b="1" dirty="0">
                <a:solidFill>
                  <a:prstClr val="black"/>
                </a:solidFill>
              </a:rPr>
              <a:t>       	       Perishable ↔ Imperishable </a:t>
            </a:r>
          </a:p>
          <a:p>
            <a:pPr marL="108000" lvl="0" algn="l">
              <a:lnSpc>
                <a:spcPct val="100000"/>
              </a:lnSpc>
              <a:spcBef>
                <a:spcPts val="400"/>
              </a:spcBef>
              <a:buClr>
                <a:prstClr val="black"/>
              </a:buClr>
              <a:buSzPct val="68000"/>
            </a:pPr>
            <a:r>
              <a:rPr lang="en-US" sz="3000" b="1" dirty="0">
                <a:solidFill>
                  <a:prstClr val="black"/>
                </a:solidFill>
              </a:rPr>
              <a:t>	Dishonourable ↔ Glorious</a:t>
            </a:r>
          </a:p>
          <a:p>
            <a:pPr marL="108000" lvl="0" algn="l">
              <a:lnSpc>
                <a:spcPct val="100000"/>
              </a:lnSpc>
              <a:spcBef>
                <a:spcPts val="400"/>
              </a:spcBef>
              <a:buClr>
                <a:prstClr val="black"/>
              </a:buClr>
              <a:buSzPct val="68000"/>
            </a:pPr>
            <a:r>
              <a:rPr lang="en-US" sz="3000" b="1" dirty="0">
                <a:solidFill>
                  <a:prstClr val="black"/>
                </a:solidFill>
              </a:rPr>
              <a:t>                          Weak ↔ Powerful </a:t>
            </a:r>
          </a:p>
          <a:p>
            <a:pPr marL="108000" lvl="0" algn="l">
              <a:lnSpc>
                <a:spcPct val="100000"/>
              </a:lnSpc>
              <a:spcBef>
                <a:spcPts val="400"/>
              </a:spcBef>
              <a:buClr>
                <a:prstClr val="black"/>
              </a:buClr>
              <a:buSzPct val="68000"/>
            </a:pPr>
            <a:r>
              <a:rPr lang="en-US" sz="3000" b="1" dirty="0">
                <a:solidFill>
                  <a:prstClr val="black"/>
                </a:solidFill>
              </a:rPr>
              <a:t>                       Natural ↔ Spiritual</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Nature of the Resurrection Body</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81307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320070EC-7651-47A3-904F-63DB35ED1B9F}"/>
</file>

<file path=customXml/itemProps2.xml><?xml version="1.0" encoding="utf-8"?>
<ds:datastoreItem xmlns:ds="http://schemas.openxmlformats.org/officeDocument/2006/customXml" ds:itemID="{29000A51-6181-4AEB-A4D9-8902815759BA}"/>
</file>

<file path=customXml/itemProps3.xml><?xml version="1.0" encoding="utf-8"?>
<ds:datastoreItem xmlns:ds="http://schemas.openxmlformats.org/officeDocument/2006/customXml" ds:itemID="{F166265C-B9E1-4CF7-94D0-C08C8305B413}"/>
</file>

<file path=docProps/app.xml><?xml version="1.0" encoding="utf-8"?>
<Properties xmlns="http://schemas.openxmlformats.org/officeDocument/2006/extended-properties" xmlns:vt="http://schemas.openxmlformats.org/officeDocument/2006/docPropsVTypes">
  <Template/>
  <TotalTime>206431</TotalTime>
  <Words>1856</Words>
  <Application>Microsoft Office PowerPoint</Application>
  <PresentationFormat>Widescreen</PresentationFormat>
  <Paragraphs>126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859</cp:revision>
  <cp:lastPrinted>2022-09-17T02:36:07Z</cp:lastPrinted>
  <dcterms:created xsi:type="dcterms:W3CDTF">2021-03-25T16:08:16Z</dcterms:created>
  <dcterms:modified xsi:type="dcterms:W3CDTF">2022-11-15T17:44:54Z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